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3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72DD55A-F55D-4AA7-832C-19EFAFB1FCF3}" type="datetimeFigureOut">
              <a:rPr lang="en-GB" smtClean="0"/>
              <a:t>12/12/2019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96C4E2-FB79-4F9B-9475-09B456D7AC93}" type="slidenum">
              <a:rPr lang="en-GB" smtClean="0"/>
              <a:t>‹#›</a:t>
            </a:fld>
            <a:endParaRPr lang="en-GB"/>
          </a:p>
        </p:txBody>
      </p:sp>
    </p:spTree>
    <p:extLst>
      <p:ext uri="{BB962C8B-B14F-4D97-AF65-F5344CB8AC3E}">
        <p14:creationId xmlns:p14="http://schemas.microsoft.com/office/powerpoint/2010/main" val="3355829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2DD55A-F55D-4AA7-832C-19EFAFB1FCF3}" type="datetimeFigureOut">
              <a:rPr lang="en-GB" smtClean="0"/>
              <a:t>12/12/2019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96C4E2-FB79-4F9B-9475-09B456D7AC93}" type="slidenum">
              <a:rPr lang="en-GB" smtClean="0"/>
              <a:t>‹#›</a:t>
            </a:fld>
            <a:endParaRPr lang="en-GB"/>
          </a:p>
        </p:txBody>
      </p:sp>
    </p:spTree>
    <p:extLst>
      <p:ext uri="{BB962C8B-B14F-4D97-AF65-F5344CB8AC3E}">
        <p14:creationId xmlns:p14="http://schemas.microsoft.com/office/powerpoint/2010/main" val="3081741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2DD55A-F55D-4AA7-832C-19EFAFB1FCF3}" type="datetimeFigureOut">
              <a:rPr lang="en-GB" smtClean="0"/>
              <a:t>12/12/2019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96C4E2-FB79-4F9B-9475-09B456D7AC93}" type="slidenum">
              <a:rPr lang="en-GB" smtClean="0"/>
              <a:t>‹#›</a:t>
            </a:fld>
            <a:endParaRPr lang="en-GB"/>
          </a:p>
        </p:txBody>
      </p:sp>
    </p:spTree>
    <p:extLst>
      <p:ext uri="{BB962C8B-B14F-4D97-AF65-F5344CB8AC3E}">
        <p14:creationId xmlns:p14="http://schemas.microsoft.com/office/powerpoint/2010/main" val="4292286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2DD55A-F55D-4AA7-832C-19EFAFB1FCF3}" type="datetimeFigureOut">
              <a:rPr lang="en-GB" smtClean="0"/>
              <a:t>12/12/2019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96C4E2-FB79-4F9B-9475-09B456D7AC93}" type="slidenum">
              <a:rPr lang="en-GB" smtClean="0"/>
              <a:t>‹#›</a:t>
            </a:fld>
            <a:endParaRPr lang="en-GB"/>
          </a:p>
        </p:txBody>
      </p:sp>
    </p:spTree>
    <p:extLst>
      <p:ext uri="{BB962C8B-B14F-4D97-AF65-F5344CB8AC3E}">
        <p14:creationId xmlns:p14="http://schemas.microsoft.com/office/powerpoint/2010/main" val="2302290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2DD55A-F55D-4AA7-832C-19EFAFB1FCF3}" type="datetimeFigureOut">
              <a:rPr lang="en-GB" smtClean="0"/>
              <a:t>12/12/2019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96C4E2-FB79-4F9B-9475-09B456D7AC93}" type="slidenum">
              <a:rPr lang="en-GB" smtClean="0"/>
              <a:t>‹#›</a:t>
            </a:fld>
            <a:endParaRPr lang="en-GB"/>
          </a:p>
        </p:txBody>
      </p:sp>
    </p:spTree>
    <p:extLst>
      <p:ext uri="{BB962C8B-B14F-4D97-AF65-F5344CB8AC3E}">
        <p14:creationId xmlns:p14="http://schemas.microsoft.com/office/powerpoint/2010/main" val="2087125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2DD55A-F55D-4AA7-832C-19EFAFB1FCF3}" type="datetimeFigureOut">
              <a:rPr lang="en-GB" smtClean="0"/>
              <a:t>12/12/2019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96C4E2-FB79-4F9B-9475-09B456D7AC93}" type="slidenum">
              <a:rPr lang="en-GB" smtClean="0"/>
              <a:t>‹#›</a:t>
            </a:fld>
            <a:endParaRPr lang="en-GB"/>
          </a:p>
        </p:txBody>
      </p:sp>
    </p:spTree>
    <p:extLst>
      <p:ext uri="{BB962C8B-B14F-4D97-AF65-F5344CB8AC3E}">
        <p14:creationId xmlns:p14="http://schemas.microsoft.com/office/powerpoint/2010/main" val="1550080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2DD55A-F55D-4AA7-832C-19EFAFB1FCF3}" type="datetimeFigureOut">
              <a:rPr lang="en-GB" smtClean="0"/>
              <a:t>12/12/2019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96C4E2-FB79-4F9B-9475-09B456D7AC93}" type="slidenum">
              <a:rPr lang="en-GB" smtClean="0"/>
              <a:t>‹#›</a:t>
            </a:fld>
            <a:endParaRPr lang="en-GB"/>
          </a:p>
        </p:txBody>
      </p:sp>
    </p:spTree>
    <p:extLst>
      <p:ext uri="{BB962C8B-B14F-4D97-AF65-F5344CB8AC3E}">
        <p14:creationId xmlns:p14="http://schemas.microsoft.com/office/powerpoint/2010/main" val="1157905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2DD55A-F55D-4AA7-832C-19EFAFB1FCF3}" type="datetimeFigureOut">
              <a:rPr lang="en-GB" smtClean="0"/>
              <a:t>12/12/2019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96C4E2-FB79-4F9B-9475-09B456D7AC93}" type="slidenum">
              <a:rPr lang="en-GB" smtClean="0"/>
              <a:t>‹#›</a:t>
            </a:fld>
            <a:endParaRPr lang="en-GB"/>
          </a:p>
        </p:txBody>
      </p:sp>
    </p:spTree>
    <p:extLst>
      <p:ext uri="{BB962C8B-B14F-4D97-AF65-F5344CB8AC3E}">
        <p14:creationId xmlns:p14="http://schemas.microsoft.com/office/powerpoint/2010/main" val="297736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2DD55A-F55D-4AA7-832C-19EFAFB1FCF3}" type="datetimeFigureOut">
              <a:rPr lang="en-GB" smtClean="0"/>
              <a:t>12/12/2019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96C4E2-FB79-4F9B-9475-09B456D7AC93}" type="slidenum">
              <a:rPr lang="en-GB" smtClean="0"/>
              <a:t>‹#›</a:t>
            </a:fld>
            <a:endParaRPr lang="en-GB"/>
          </a:p>
        </p:txBody>
      </p:sp>
    </p:spTree>
    <p:extLst>
      <p:ext uri="{BB962C8B-B14F-4D97-AF65-F5344CB8AC3E}">
        <p14:creationId xmlns:p14="http://schemas.microsoft.com/office/powerpoint/2010/main" val="2372037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2DD55A-F55D-4AA7-832C-19EFAFB1FCF3}" type="datetimeFigureOut">
              <a:rPr lang="en-GB" smtClean="0"/>
              <a:t>12/12/2019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96C4E2-FB79-4F9B-9475-09B456D7AC93}" type="slidenum">
              <a:rPr lang="en-GB" smtClean="0"/>
              <a:t>‹#›</a:t>
            </a:fld>
            <a:endParaRPr lang="en-GB"/>
          </a:p>
        </p:txBody>
      </p:sp>
    </p:spTree>
    <p:extLst>
      <p:ext uri="{BB962C8B-B14F-4D97-AF65-F5344CB8AC3E}">
        <p14:creationId xmlns:p14="http://schemas.microsoft.com/office/powerpoint/2010/main" val="765843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2DD55A-F55D-4AA7-832C-19EFAFB1FCF3}" type="datetimeFigureOut">
              <a:rPr lang="en-GB" smtClean="0"/>
              <a:t>12/12/2019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96C4E2-FB79-4F9B-9475-09B456D7AC93}" type="slidenum">
              <a:rPr lang="en-GB" smtClean="0"/>
              <a:t>‹#›</a:t>
            </a:fld>
            <a:endParaRPr lang="en-GB"/>
          </a:p>
        </p:txBody>
      </p:sp>
    </p:spTree>
    <p:extLst>
      <p:ext uri="{BB962C8B-B14F-4D97-AF65-F5344CB8AC3E}">
        <p14:creationId xmlns:p14="http://schemas.microsoft.com/office/powerpoint/2010/main" val="224891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2DD55A-F55D-4AA7-832C-19EFAFB1FCF3}" type="datetimeFigureOut">
              <a:rPr lang="en-GB" smtClean="0"/>
              <a:t>12/12/2019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96C4E2-FB79-4F9B-9475-09B456D7AC93}" type="slidenum">
              <a:rPr lang="en-GB" smtClean="0"/>
              <a:t>‹#›</a:t>
            </a:fld>
            <a:endParaRPr lang="en-GB"/>
          </a:p>
        </p:txBody>
      </p:sp>
    </p:spTree>
    <p:extLst>
      <p:ext uri="{BB962C8B-B14F-4D97-AF65-F5344CB8AC3E}">
        <p14:creationId xmlns:p14="http://schemas.microsoft.com/office/powerpoint/2010/main" val="3091367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18" Type="http://schemas.microsoft.com/office/2007/relationships/hdphoto" Target="../media/hdphoto12.wdp"/><Relationship Id="rId3" Type="http://schemas.microsoft.com/office/2007/relationships/hdphoto" Target="../media/hdphoto5.wdp"/><Relationship Id="rId7" Type="http://schemas.microsoft.com/office/2007/relationships/hdphoto" Target="../media/hdphoto7.wdp"/><Relationship Id="rId12" Type="http://schemas.openxmlformats.org/officeDocument/2006/relationships/image" Target="../media/image10.png"/><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11.wdp"/><Relationship Id="rId1" Type="http://schemas.openxmlformats.org/officeDocument/2006/relationships/slideLayout" Target="../slideLayouts/slideLayout1.xml"/><Relationship Id="rId6" Type="http://schemas.openxmlformats.org/officeDocument/2006/relationships/image" Target="../media/image7.png"/><Relationship Id="rId11" Type="http://schemas.microsoft.com/office/2007/relationships/hdphoto" Target="../media/hdphoto9.wdp"/><Relationship Id="rId5" Type="http://schemas.microsoft.com/office/2007/relationships/hdphoto" Target="../media/hdphoto6.wdp"/><Relationship Id="rId15" Type="http://schemas.openxmlformats.org/officeDocument/2006/relationships/image" Target="../media/image12.png"/><Relationship Id="rId10" Type="http://schemas.openxmlformats.org/officeDocument/2006/relationships/image" Target="../media/image9.png"/><Relationship Id="rId4" Type="http://schemas.openxmlformats.org/officeDocument/2006/relationships/image" Target="../media/image6.png"/><Relationship Id="rId9" Type="http://schemas.microsoft.com/office/2007/relationships/hdphoto" Target="../media/hdphoto8.wdp"/><Relationship Id="rId14" Type="http://schemas.microsoft.com/office/2007/relationships/hdphoto" Target="../media/hdphoto10.wdp"/></Relationships>
</file>

<file path=ppt/slides/_rels/slide5.xml.rels><?xml version="1.0" encoding="UTF-8" standalone="yes"?>
<Relationships xmlns="http://schemas.openxmlformats.org/package/2006/relationships"><Relationship Id="rId8" Type="http://schemas.microsoft.com/office/2007/relationships/hdphoto" Target="../media/hdphoto15.wdp"/><Relationship Id="rId13" Type="http://schemas.openxmlformats.org/officeDocument/2006/relationships/image" Target="../media/image20.png"/><Relationship Id="rId18" Type="http://schemas.microsoft.com/office/2007/relationships/hdphoto" Target="../media/hdphoto20.wdp"/><Relationship Id="rId3" Type="http://schemas.openxmlformats.org/officeDocument/2006/relationships/image" Target="../media/image15.png"/><Relationship Id="rId21" Type="http://schemas.microsoft.com/office/2007/relationships/hdphoto" Target="../media/hdphoto21.wdp"/><Relationship Id="rId7" Type="http://schemas.openxmlformats.org/officeDocument/2006/relationships/image" Target="../media/image17.png"/><Relationship Id="rId12" Type="http://schemas.microsoft.com/office/2007/relationships/hdphoto" Target="../media/hdphoto17.wdp"/><Relationship Id="rId17" Type="http://schemas.openxmlformats.org/officeDocument/2006/relationships/image" Target="../media/image22.png"/><Relationship Id="rId2" Type="http://schemas.openxmlformats.org/officeDocument/2006/relationships/image" Target="../media/image14.png"/><Relationship Id="rId16" Type="http://schemas.microsoft.com/office/2007/relationships/hdphoto" Target="../media/hdphoto19.wdp"/><Relationship Id="rId20" Type="http://schemas.openxmlformats.org/officeDocument/2006/relationships/image" Target="../media/image24.png"/><Relationship Id="rId1" Type="http://schemas.openxmlformats.org/officeDocument/2006/relationships/slideLayout" Target="../slideLayouts/slideLayout2.xml"/><Relationship Id="rId6" Type="http://schemas.microsoft.com/office/2007/relationships/hdphoto" Target="../media/hdphoto14.wdp"/><Relationship Id="rId11" Type="http://schemas.openxmlformats.org/officeDocument/2006/relationships/image" Target="../media/image19.png"/><Relationship Id="rId24" Type="http://schemas.openxmlformats.org/officeDocument/2006/relationships/image" Target="../media/image26.png"/><Relationship Id="rId5" Type="http://schemas.openxmlformats.org/officeDocument/2006/relationships/image" Target="../media/image16.png"/><Relationship Id="rId15" Type="http://schemas.openxmlformats.org/officeDocument/2006/relationships/image" Target="../media/image21.png"/><Relationship Id="rId23" Type="http://schemas.microsoft.com/office/2007/relationships/hdphoto" Target="../media/hdphoto22.wdp"/><Relationship Id="rId10" Type="http://schemas.microsoft.com/office/2007/relationships/hdphoto" Target="../media/hdphoto16.wdp"/><Relationship Id="rId19" Type="http://schemas.openxmlformats.org/officeDocument/2006/relationships/image" Target="../media/image23.png"/><Relationship Id="rId4" Type="http://schemas.microsoft.com/office/2007/relationships/hdphoto" Target="../media/hdphoto13.wdp"/><Relationship Id="rId9" Type="http://schemas.openxmlformats.org/officeDocument/2006/relationships/image" Target="../media/image18.png"/><Relationship Id="rId14" Type="http://schemas.microsoft.com/office/2007/relationships/hdphoto" Target="../media/hdphoto18.wdp"/><Relationship Id="rId22"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18" Type="http://schemas.microsoft.com/office/2007/relationships/hdphoto" Target="../media/hdphoto12.wdp"/><Relationship Id="rId3" Type="http://schemas.microsoft.com/office/2007/relationships/hdphoto" Target="../media/hdphoto5.wdp"/><Relationship Id="rId7" Type="http://schemas.microsoft.com/office/2007/relationships/hdphoto" Target="../media/hdphoto7.wdp"/><Relationship Id="rId12" Type="http://schemas.openxmlformats.org/officeDocument/2006/relationships/image" Target="../media/image10.png"/><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11.wdp"/><Relationship Id="rId1" Type="http://schemas.openxmlformats.org/officeDocument/2006/relationships/slideLayout" Target="../slideLayouts/slideLayout1.xml"/><Relationship Id="rId6" Type="http://schemas.openxmlformats.org/officeDocument/2006/relationships/image" Target="../media/image7.png"/><Relationship Id="rId11" Type="http://schemas.microsoft.com/office/2007/relationships/hdphoto" Target="../media/hdphoto9.wdp"/><Relationship Id="rId5" Type="http://schemas.microsoft.com/office/2007/relationships/hdphoto" Target="../media/hdphoto6.wdp"/><Relationship Id="rId15" Type="http://schemas.openxmlformats.org/officeDocument/2006/relationships/image" Target="../media/image12.png"/><Relationship Id="rId10" Type="http://schemas.openxmlformats.org/officeDocument/2006/relationships/image" Target="../media/image9.png"/><Relationship Id="rId4" Type="http://schemas.openxmlformats.org/officeDocument/2006/relationships/image" Target="../media/image6.png"/><Relationship Id="rId9" Type="http://schemas.microsoft.com/office/2007/relationships/hdphoto" Target="../media/hdphoto8.wdp"/><Relationship Id="rId14" Type="http://schemas.microsoft.com/office/2007/relationships/hdphoto" Target="../media/hdphoto10.wdp"/></Relationships>
</file>

<file path=ppt/slides/_rels/slide7.xml.rels><?xml version="1.0" encoding="UTF-8" standalone="yes"?>
<Relationships xmlns="http://schemas.openxmlformats.org/package/2006/relationships"><Relationship Id="rId8" Type="http://schemas.microsoft.com/office/2007/relationships/hdphoto" Target="../media/hdphoto15.wdp"/><Relationship Id="rId13" Type="http://schemas.openxmlformats.org/officeDocument/2006/relationships/image" Target="../media/image20.png"/><Relationship Id="rId18" Type="http://schemas.microsoft.com/office/2007/relationships/hdphoto" Target="../media/hdphoto20.wdp"/><Relationship Id="rId3" Type="http://schemas.openxmlformats.org/officeDocument/2006/relationships/image" Target="../media/image15.png"/><Relationship Id="rId21" Type="http://schemas.microsoft.com/office/2007/relationships/hdphoto" Target="../media/hdphoto21.wdp"/><Relationship Id="rId7" Type="http://schemas.openxmlformats.org/officeDocument/2006/relationships/image" Target="../media/image17.png"/><Relationship Id="rId12" Type="http://schemas.microsoft.com/office/2007/relationships/hdphoto" Target="../media/hdphoto17.wdp"/><Relationship Id="rId17" Type="http://schemas.openxmlformats.org/officeDocument/2006/relationships/image" Target="../media/image22.png"/><Relationship Id="rId2" Type="http://schemas.openxmlformats.org/officeDocument/2006/relationships/image" Target="../media/image14.png"/><Relationship Id="rId16" Type="http://schemas.microsoft.com/office/2007/relationships/hdphoto" Target="../media/hdphoto19.wdp"/><Relationship Id="rId20" Type="http://schemas.openxmlformats.org/officeDocument/2006/relationships/image" Target="../media/image24.png"/><Relationship Id="rId1" Type="http://schemas.openxmlformats.org/officeDocument/2006/relationships/slideLayout" Target="../slideLayouts/slideLayout2.xml"/><Relationship Id="rId6" Type="http://schemas.microsoft.com/office/2007/relationships/hdphoto" Target="../media/hdphoto23.wdp"/><Relationship Id="rId11" Type="http://schemas.openxmlformats.org/officeDocument/2006/relationships/image" Target="../media/image19.png"/><Relationship Id="rId24" Type="http://schemas.openxmlformats.org/officeDocument/2006/relationships/image" Target="../media/image26.png"/><Relationship Id="rId5" Type="http://schemas.openxmlformats.org/officeDocument/2006/relationships/image" Target="../media/image27.png"/><Relationship Id="rId15" Type="http://schemas.openxmlformats.org/officeDocument/2006/relationships/image" Target="../media/image21.png"/><Relationship Id="rId23" Type="http://schemas.microsoft.com/office/2007/relationships/hdphoto" Target="../media/hdphoto22.wdp"/><Relationship Id="rId10" Type="http://schemas.microsoft.com/office/2007/relationships/hdphoto" Target="../media/hdphoto16.wdp"/><Relationship Id="rId19" Type="http://schemas.openxmlformats.org/officeDocument/2006/relationships/image" Target="../media/image23.png"/><Relationship Id="rId4" Type="http://schemas.microsoft.com/office/2007/relationships/hdphoto" Target="../media/hdphoto13.wdp"/><Relationship Id="rId9" Type="http://schemas.openxmlformats.org/officeDocument/2006/relationships/image" Target="../media/image18.png"/><Relationship Id="rId14" Type="http://schemas.microsoft.com/office/2007/relationships/hdphoto" Target="../media/hdphoto18.wdp"/><Relationship Id="rId22"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7700" y="392686"/>
            <a:ext cx="8424936" cy="584775"/>
          </a:xfrm>
          <a:prstGeom prst="rect">
            <a:avLst/>
          </a:prstGeom>
          <a:noFill/>
        </p:spPr>
        <p:txBody>
          <a:bodyPr wrap="square" rtlCol="0">
            <a:spAutoFit/>
          </a:bodyPr>
          <a:lstStyle/>
          <a:p>
            <a:pPr algn="ctr"/>
            <a:r>
              <a:rPr lang="en-GB" sz="3200" b="1" dirty="0">
                <a:latin typeface="Consolas" panose="020B0609020204030204" pitchFamily="49" charset="0"/>
                <a:ea typeface="Tahoma" panose="020B0604030504040204" pitchFamily="34" charset="0"/>
                <a:cs typeface="Consolas" panose="020B0609020204030204" pitchFamily="49" charset="0"/>
              </a:rPr>
              <a:t>An Inspector Calls</a:t>
            </a:r>
          </a:p>
        </p:txBody>
      </p:sp>
      <p:sp>
        <p:nvSpPr>
          <p:cNvPr id="7" name="Rectangle 6"/>
          <p:cNvSpPr/>
          <p:nvPr/>
        </p:nvSpPr>
        <p:spPr>
          <a:xfrm>
            <a:off x="179512" y="116632"/>
            <a:ext cx="8856984" cy="65527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4323" b="44792" l="58301" r="93262"/>
                    </a14:imgEffect>
                  </a14:imgLayer>
                </a14:imgProps>
              </a:ext>
              <a:ext uri="{28A0092B-C50C-407E-A947-70E740481C1C}">
                <a14:useLocalDpi xmlns:a14="http://schemas.microsoft.com/office/drawing/2010/main" val="0"/>
              </a:ext>
            </a:extLst>
          </a:blip>
          <a:srcRect l="58386" t="13483" r="5542" b="54734"/>
          <a:stretch/>
        </p:blipFill>
        <p:spPr bwMode="auto">
          <a:xfrm>
            <a:off x="-29375" y="4528476"/>
            <a:ext cx="3518342" cy="2324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697291" y="883133"/>
            <a:ext cx="2202485" cy="954107"/>
          </a:xfrm>
          <a:prstGeom prst="rect">
            <a:avLst/>
          </a:prstGeom>
          <a:noFill/>
        </p:spPr>
        <p:txBody>
          <a:bodyPr wrap="square" rtlCol="0">
            <a:spAutoFit/>
          </a:bodyPr>
          <a:lstStyle/>
          <a:p>
            <a:pPr algn="ctr"/>
            <a:r>
              <a:rPr lang="en-GB" sz="1400" dirty="0">
                <a:latin typeface="Bookman Old Style" panose="02050604050505020204" pitchFamily="18" charset="0"/>
                <a:ea typeface="Tahoma" panose="020B0604030504040204" pitchFamily="34" charset="0"/>
                <a:cs typeface="Consolas" panose="020B0609020204030204" pitchFamily="49" charset="0"/>
              </a:rPr>
              <a:t>“It’s better to ask for the earth than to take it.”</a:t>
            </a:r>
            <a:br>
              <a:rPr lang="en-GB" sz="1400" dirty="0">
                <a:latin typeface="Bookman Old Style" panose="02050604050505020204" pitchFamily="18" charset="0"/>
                <a:ea typeface="Tahoma" panose="020B0604030504040204" pitchFamily="34" charset="0"/>
                <a:cs typeface="Consolas" panose="020B0609020204030204" pitchFamily="49" charset="0"/>
              </a:rPr>
            </a:br>
            <a:r>
              <a:rPr lang="en-GB" sz="1400" b="1" dirty="0">
                <a:latin typeface="Bookman Old Style" panose="02050604050505020204" pitchFamily="18" charset="0"/>
                <a:ea typeface="Tahoma" panose="020B0604030504040204" pitchFamily="34" charset="0"/>
                <a:cs typeface="Consolas" panose="020B0609020204030204" pitchFamily="49" charset="0"/>
              </a:rPr>
              <a:t>- Inspector, Act 3</a:t>
            </a:r>
          </a:p>
        </p:txBody>
      </p:sp>
      <p:sp>
        <p:nvSpPr>
          <p:cNvPr id="8" name="Rectangle 7"/>
          <p:cNvSpPr/>
          <p:nvPr/>
        </p:nvSpPr>
        <p:spPr>
          <a:xfrm>
            <a:off x="484336" y="3664930"/>
            <a:ext cx="2664296" cy="954107"/>
          </a:xfrm>
          <a:prstGeom prst="rect">
            <a:avLst/>
          </a:prstGeom>
        </p:spPr>
        <p:txBody>
          <a:bodyPr wrap="square">
            <a:spAutoFit/>
          </a:bodyPr>
          <a:lstStyle/>
          <a:p>
            <a:pPr algn="ctr"/>
            <a:r>
              <a:rPr lang="en-GB" sz="1400" dirty="0">
                <a:latin typeface="Bookman Old Style" panose="02050604050505020204" pitchFamily="18" charset="0"/>
                <a:ea typeface="Calibri"/>
                <a:cs typeface="Times New Roman"/>
              </a:rPr>
              <a:t>“You mustn't try to build up a kind of wall between us and that girl</a:t>
            </a:r>
          </a:p>
          <a:p>
            <a:pPr algn="ctr"/>
            <a:r>
              <a:rPr lang="en-GB" sz="1400" b="1" dirty="0">
                <a:latin typeface="Bookman Old Style" panose="02050604050505020204" pitchFamily="18" charset="0"/>
                <a:cs typeface="Times New Roman"/>
              </a:rPr>
              <a:t>- Sheila, Act 2</a:t>
            </a:r>
            <a:endParaRPr lang="en-GB" sz="1400" b="1" dirty="0">
              <a:latin typeface="Bookman Old Style" panose="02050604050505020204" pitchFamily="18" charset="0"/>
            </a:endParaRPr>
          </a:p>
        </p:txBody>
      </p:sp>
      <p:sp>
        <p:nvSpPr>
          <p:cNvPr id="10" name="Rectangle 9"/>
          <p:cNvSpPr/>
          <p:nvPr/>
        </p:nvSpPr>
        <p:spPr>
          <a:xfrm>
            <a:off x="395536" y="392686"/>
            <a:ext cx="2016224" cy="738664"/>
          </a:xfrm>
          <a:prstGeom prst="rect">
            <a:avLst/>
          </a:prstGeom>
        </p:spPr>
        <p:txBody>
          <a:bodyPr wrap="square">
            <a:spAutoFit/>
          </a:bodyPr>
          <a:lstStyle/>
          <a:p>
            <a:r>
              <a:rPr lang="en-GB" sz="1400" dirty="0">
                <a:latin typeface="Bookman Old Style" panose="02050604050505020204" pitchFamily="18" charset="0"/>
                <a:ea typeface="Calibri"/>
                <a:cs typeface="Times New Roman"/>
              </a:rPr>
              <a:t>“I accept no blame for it at all.”</a:t>
            </a:r>
          </a:p>
          <a:p>
            <a:r>
              <a:rPr lang="en-GB" sz="1400" b="1" dirty="0">
                <a:latin typeface="Bookman Old Style" panose="02050604050505020204" pitchFamily="18" charset="0"/>
                <a:cs typeface="Times New Roman"/>
              </a:rPr>
              <a:t>- Mrs Birling, Act 2</a:t>
            </a:r>
            <a:endParaRPr lang="en-GB" sz="1400" b="1" dirty="0">
              <a:latin typeface="Bookman Old Style" panose="02050604050505020204" pitchFamily="18" charset="0"/>
            </a:endParaRPr>
          </a:p>
        </p:txBody>
      </p:sp>
      <p:sp>
        <p:nvSpPr>
          <p:cNvPr id="11" name="TextBox 10"/>
          <p:cNvSpPr txBox="1"/>
          <p:nvPr/>
        </p:nvSpPr>
        <p:spPr>
          <a:xfrm>
            <a:off x="3608512" y="5690964"/>
            <a:ext cx="2202485" cy="738664"/>
          </a:xfrm>
          <a:prstGeom prst="rect">
            <a:avLst/>
          </a:prstGeom>
          <a:noFill/>
        </p:spPr>
        <p:txBody>
          <a:bodyPr wrap="square" rtlCol="0">
            <a:spAutoFit/>
          </a:bodyPr>
          <a:lstStyle/>
          <a:p>
            <a:pPr algn="ctr"/>
            <a:r>
              <a:rPr lang="en-GB" sz="1400" dirty="0">
                <a:latin typeface="Bookman Old Style" panose="02050604050505020204" pitchFamily="18" charset="0"/>
                <a:ea typeface="Tahoma" panose="020B0604030504040204" pitchFamily="34" charset="0"/>
                <a:cs typeface="Consolas" panose="020B0609020204030204" pitchFamily="49" charset="0"/>
              </a:rPr>
              <a:t>“We are all members of one body.”</a:t>
            </a:r>
            <a:br>
              <a:rPr lang="en-GB" sz="1400" dirty="0">
                <a:latin typeface="Bookman Old Style" panose="02050604050505020204" pitchFamily="18" charset="0"/>
                <a:ea typeface="Tahoma" panose="020B0604030504040204" pitchFamily="34" charset="0"/>
                <a:cs typeface="Consolas" panose="020B0609020204030204" pitchFamily="49" charset="0"/>
              </a:rPr>
            </a:br>
            <a:r>
              <a:rPr lang="en-GB" sz="1400" b="1" dirty="0">
                <a:latin typeface="Bookman Old Style" panose="02050604050505020204" pitchFamily="18" charset="0"/>
                <a:ea typeface="Tahoma" panose="020B0604030504040204" pitchFamily="34" charset="0"/>
                <a:cs typeface="Consolas" panose="020B0609020204030204" pitchFamily="49" charset="0"/>
              </a:rPr>
              <a:t>- Inspector, Act 3</a:t>
            </a:r>
          </a:p>
        </p:txBody>
      </p:sp>
      <p:sp>
        <p:nvSpPr>
          <p:cNvPr id="12" name="TextBox 11"/>
          <p:cNvSpPr txBox="1"/>
          <p:nvPr/>
        </p:nvSpPr>
        <p:spPr>
          <a:xfrm>
            <a:off x="6617987" y="2172744"/>
            <a:ext cx="2202485" cy="954107"/>
          </a:xfrm>
          <a:prstGeom prst="rect">
            <a:avLst/>
          </a:prstGeom>
          <a:noFill/>
        </p:spPr>
        <p:txBody>
          <a:bodyPr wrap="square" rtlCol="0">
            <a:spAutoFit/>
          </a:bodyPr>
          <a:lstStyle/>
          <a:p>
            <a:pPr algn="ctr"/>
            <a:r>
              <a:rPr lang="en-GB" sz="1400" dirty="0">
                <a:latin typeface="Bookman Old Style" panose="02050604050505020204" pitchFamily="18" charset="0"/>
                <a:ea typeface="Tahoma" panose="020B0604030504040204" pitchFamily="34" charset="0"/>
                <a:cs typeface="Consolas" panose="020B0609020204030204" pitchFamily="49" charset="0"/>
              </a:rPr>
              <a:t>“I’m ashamed of you as well.”</a:t>
            </a:r>
            <a:br>
              <a:rPr lang="en-GB" sz="1400" dirty="0">
                <a:latin typeface="Bookman Old Style" panose="02050604050505020204" pitchFamily="18" charset="0"/>
                <a:ea typeface="Tahoma" panose="020B0604030504040204" pitchFamily="34" charset="0"/>
                <a:cs typeface="Consolas" panose="020B0609020204030204" pitchFamily="49" charset="0"/>
              </a:rPr>
            </a:br>
            <a:r>
              <a:rPr lang="en-GB" sz="1400" dirty="0">
                <a:latin typeface="Bookman Old Style" panose="02050604050505020204" pitchFamily="18" charset="0"/>
                <a:ea typeface="Tahoma" panose="020B0604030504040204" pitchFamily="34" charset="0"/>
                <a:cs typeface="Consolas" panose="020B0609020204030204" pitchFamily="49" charset="0"/>
              </a:rPr>
              <a:t>- </a:t>
            </a:r>
            <a:r>
              <a:rPr lang="en-GB" sz="1400" b="1" dirty="0">
                <a:latin typeface="Bookman Old Style" panose="02050604050505020204" pitchFamily="18" charset="0"/>
                <a:ea typeface="Tahoma" panose="020B0604030504040204" pitchFamily="34" charset="0"/>
                <a:cs typeface="Consolas" panose="020B0609020204030204" pitchFamily="49" charset="0"/>
              </a:rPr>
              <a:t>Eric, Act 3 (talking to his parents) </a:t>
            </a:r>
          </a:p>
        </p:txBody>
      </p:sp>
      <p:sp>
        <p:nvSpPr>
          <p:cNvPr id="13" name="TextBox 12"/>
          <p:cNvSpPr txBox="1"/>
          <p:nvPr/>
        </p:nvSpPr>
        <p:spPr>
          <a:xfrm>
            <a:off x="4299975" y="1167135"/>
            <a:ext cx="2202485" cy="954107"/>
          </a:xfrm>
          <a:prstGeom prst="rect">
            <a:avLst/>
          </a:prstGeom>
          <a:noFill/>
        </p:spPr>
        <p:txBody>
          <a:bodyPr wrap="square" rtlCol="0">
            <a:spAutoFit/>
          </a:bodyPr>
          <a:lstStyle/>
          <a:p>
            <a:pPr algn="ctr"/>
            <a:r>
              <a:rPr lang="en-GB" sz="1400" dirty="0">
                <a:latin typeface="Bookman Old Style" panose="02050604050505020204" pitchFamily="18" charset="0"/>
                <a:ea typeface="Tahoma" panose="020B0604030504040204" pitchFamily="34" charset="0"/>
                <a:cs typeface="Consolas" panose="020B0609020204030204" pitchFamily="49" charset="0"/>
              </a:rPr>
              <a:t>“</a:t>
            </a:r>
            <a:r>
              <a:rPr lang="en-GB" sz="1400" dirty="0">
                <a:latin typeface="Bookman Old Style" panose="02050604050505020204" pitchFamily="18" charset="0"/>
                <a:ea typeface="Tahoma" panose="020B0604030504040204" pitchFamily="34" charset="0"/>
                <a:cs typeface="Times New Roman"/>
              </a:rPr>
              <a:t>B</a:t>
            </a:r>
            <a:r>
              <a:rPr lang="en-GB" sz="1400" dirty="0">
                <a:latin typeface="Bookman Old Style" panose="02050604050505020204" pitchFamily="18" charset="0"/>
                <a:ea typeface="Calibri"/>
                <a:cs typeface="Times New Roman"/>
              </a:rPr>
              <a:t>ut they aren’t cheap labour- they’re people!” </a:t>
            </a:r>
            <a:r>
              <a:rPr lang="en-GB" sz="1400" dirty="0">
                <a:latin typeface="Bookman Old Style" panose="02050604050505020204" pitchFamily="18" charset="0"/>
                <a:ea typeface="Tahoma" panose="020B0604030504040204" pitchFamily="34" charset="0"/>
                <a:cs typeface="Consolas" panose="020B0609020204030204" pitchFamily="49" charset="0"/>
              </a:rPr>
              <a:t/>
            </a:r>
            <a:br>
              <a:rPr lang="en-GB" sz="1400" dirty="0">
                <a:latin typeface="Bookman Old Style" panose="02050604050505020204" pitchFamily="18" charset="0"/>
                <a:ea typeface="Tahoma" panose="020B0604030504040204" pitchFamily="34" charset="0"/>
                <a:cs typeface="Consolas" panose="020B0609020204030204" pitchFamily="49" charset="0"/>
              </a:rPr>
            </a:br>
            <a:r>
              <a:rPr lang="en-GB" sz="1400" b="1" dirty="0">
                <a:latin typeface="Bookman Old Style" panose="02050604050505020204" pitchFamily="18" charset="0"/>
                <a:ea typeface="Tahoma" panose="020B0604030504040204" pitchFamily="34" charset="0"/>
                <a:cs typeface="Consolas" panose="020B0609020204030204" pitchFamily="49" charset="0"/>
              </a:rPr>
              <a:t>- Sheila, Act 1</a:t>
            </a:r>
            <a:r>
              <a:rPr lang="en-GB" sz="1400" dirty="0">
                <a:latin typeface="Bookman Old Style" panose="02050604050505020204" pitchFamily="18" charset="0"/>
                <a:ea typeface="Tahoma" panose="020B0604030504040204" pitchFamily="34" charset="0"/>
                <a:cs typeface="Consolas" panose="020B0609020204030204" pitchFamily="49" charset="0"/>
              </a:rPr>
              <a:t/>
            </a:r>
            <a:br>
              <a:rPr lang="en-GB" sz="1400" dirty="0">
                <a:latin typeface="Bookman Old Style" panose="02050604050505020204" pitchFamily="18" charset="0"/>
                <a:ea typeface="Tahoma" panose="020B0604030504040204" pitchFamily="34" charset="0"/>
                <a:cs typeface="Consolas" panose="020B0609020204030204" pitchFamily="49" charset="0"/>
              </a:rPr>
            </a:br>
            <a:r>
              <a:rPr lang="en-GB" sz="1400" dirty="0">
                <a:latin typeface="Bookman Old Style" panose="02050604050505020204" pitchFamily="18" charset="0"/>
                <a:ea typeface="Tahoma" panose="020B0604030504040204" pitchFamily="34" charset="0"/>
                <a:cs typeface="Consolas" panose="020B0609020204030204" pitchFamily="49" charset="0"/>
              </a:rPr>
              <a:t>(to Mr Birling)</a:t>
            </a:r>
          </a:p>
        </p:txBody>
      </p:sp>
      <p:sp>
        <p:nvSpPr>
          <p:cNvPr id="2" name="Rectangle 1"/>
          <p:cNvSpPr/>
          <p:nvPr/>
        </p:nvSpPr>
        <p:spPr>
          <a:xfrm>
            <a:off x="3552325" y="4580548"/>
            <a:ext cx="2533229" cy="738664"/>
          </a:xfrm>
          <a:prstGeom prst="rect">
            <a:avLst/>
          </a:prstGeom>
        </p:spPr>
        <p:txBody>
          <a:bodyPr wrap="square">
            <a:spAutoFit/>
          </a:bodyPr>
          <a:lstStyle/>
          <a:p>
            <a:pPr algn="ctr"/>
            <a:r>
              <a:rPr lang="en-GB" sz="1400" dirty="0">
                <a:latin typeface="Bookman Old Style" panose="02050604050505020204" pitchFamily="18" charset="0"/>
              </a:rPr>
              <a:t>“lower costs and higher prices”</a:t>
            </a:r>
          </a:p>
          <a:p>
            <a:pPr algn="ctr"/>
            <a:r>
              <a:rPr lang="en-GB" sz="1400" b="1" dirty="0">
                <a:latin typeface="Bookman Old Style" panose="02050604050505020204" pitchFamily="18" charset="0"/>
              </a:rPr>
              <a:t>- Mr Birling, Act 1</a:t>
            </a:r>
          </a:p>
        </p:txBody>
      </p:sp>
      <p:sp>
        <p:nvSpPr>
          <p:cNvPr id="14" name="TextBox 13"/>
          <p:cNvSpPr txBox="1"/>
          <p:nvPr/>
        </p:nvSpPr>
        <p:spPr>
          <a:xfrm>
            <a:off x="6472974" y="3392996"/>
            <a:ext cx="2202485" cy="1169551"/>
          </a:xfrm>
          <a:prstGeom prst="rect">
            <a:avLst/>
          </a:prstGeom>
          <a:noFill/>
        </p:spPr>
        <p:txBody>
          <a:bodyPr wrap="square" rtlCol="0">
            <a:spAutoFit/>
          </a:bodyPr>
          <a:lstStyle/>
          <a:p>
            <a:pPr algn="ctr"/>
            <a:r>
              <a:rPr lang="en-GB" sz="1400" dirty="0">
                <a:latin typeface="Bookman Old Style" panose="02050604050505020204" pitchFamily="18" charset="0"/>
                <a:ea typeface="Tahoma" panose="020B0604030504040204" pitchFamily="34" charset="0"/>
                <a:cs typeface="Consolas" panose="020B0609020204030204" pitchFamily="49" charset="0"/>
              </a:rPr>
              <a:t>“</a:t>
            </a:r>
            <a:r>
              <a:rPr lang="en-GB" sz="1400" dirty="0">
                <a:latin typeface="Bookman Old Style" panose="02050604050505020204" pitchFamily="18" charset="0"/>
              </a:rPr>
              <a:t>Hard-headed, practical man of business"</a:t>
            </a:r>
            <a:r>
              <a:rPr lang="en-GB" sz="1400" dirty="0">
                <a:latin typeface="Bookman Old Style" panose="02050604050505020204" pitchFamily="18" charset="0"/>
                <a:ea typeface="Tahoma" panose="020B0604030504040204" pitchFamily="34" charset="0"/>
                <a:cs typeface="Consolas" panose="020B0609020204030204" pitchFamily="49" charset="0"/>
              </a:rPr>
              <a:t/>
            </a:r>
            <a:br>
              <a:rPr lang="en-GB" sz="1400" dirty="0">
                <a:latin typeface="Bookman Old Style" panose="02050604050505020204" pitchFamily="18" charset="0"/>
                <a:ea typeface="Tahoma" panose="020B0604030504040204" pitchFamily="34" charset="0"/>
                <a:cs typeface="Consolas" panose="020B0609020204030204" pitchFamily="49" charset="0"/>
              </a:rPr>
            </a:br>
            <a:r>
              <a:rPr lang="en-GB" sz="1400" b="1" dirty="0">
                <a:latin typeface="Bookman Old Style" panose="02050604050505020204" pitchFamily="18" charset="0"/>
                <a:ea typeface="Tahoma" panose="020B0604030504040204" pitchFamily="34" charset="0"/>
                <a:cs typeface="Consolas" panose="020B0609020204030204" pitchFamily="49" charset="0"/>
              </a:rPr>
              <a:t>- Mr Birling, Act 1</a:t>
            </a:r>
            <a:r>
              <a:rPr lang="en-GB" sz="1400" dirty="0">
                <a:latin typeface="Bookman Old Style" panose="02050604050505020204" pitchFamily="18" charset="0"/>
                <a:ea typeface="Tahoma" panose="020B0604030504040204" pitchFamily="34" charset="0"/>
                <a:cs typeface="Consolas" panose="020B0609020204030204" pitchFamily="49" charset="0"/>
              </a:rPr>
              <a:t/>
            </a:r>
            <a:br>
              <a:rPr lang="en-GB" sz="1400" dirty="0">
                <a:latin typeface="Bookman Old Style" panose="02050604050505020204" pitchFamily="18" charset="0"/>
                <a:ea typeface="Tahoma" panose="020B0604030504040204" pitchFamily="34" charset="0"/>
                <a:cs typeface="Consolas" panose="020B0609020204030204" pitchFamily="49" charset="0"/>
              </a:rPr>
            </a:br>
            <a:endParaRPr lang="en-GB" sz="1400" dirty="0">
              <a:latin typeface="Bookman Old Style" panose="02050604050505020204" pitchFamily="18" charset="0"/>
              <a:ea typeface="Tahoma" panose="020B0604030504040204" pitchFamily="34" charset="0"/>
              <a:cs typeface="Consolas" panose="020B0609020204030204" pitchFamily="49" charset="0"/>
            </a:endParaRPr>
          </a:p>
        </p:txBody>
      </p:sp>
      <p:sp>
        <p:nvSpPr>
          <p:cNvPr id="3" name="Rectangle 2"/>
          <p:cNvSpPr/>
          <p:nvPr/>
        </p:nvSpPr>
        <p:spPr>
          <a:xfrm>
            <a:off x="3350730" y="3392996"/>
            <a:ext cx="2718048" cy="954107"/>
          </a:xfrm>
          <a:prstGeom prst="rect">
            <a:avLst/>
          </a:prstGeom>
        </p:spPr>
        <p:txBody>
          <a:bodyPr wrap="square">
            <a:spAutoFit/>
          </a:bodyPr>
          <a:lstStyle/>
          <a:p>
            <a:pPr algn="ctr"/>
            <a:r>
              <a:rPr lang="en-GB" sz="1400" dirty="0">
                <a:latin typeface="Bookman Old Style" panose="02050604050505020204" pitchFamily="18" charset="0"/>
                <a:ea typeface="Calibri"/>
                <a:cs typeface="Times New Roman"/>
              </a:rPr>
              <a:t>“she was young and pretty and warm hearted- and intensely grateful”</a:t>
            </a:r>
          </a:p>
          <a:p>
            <a:pPr algn="ctr"/>
            <a:r>
              <a:rPr lang="en-GB" sz="1400" b="1" dirty="0">
                <a:latin typeface="Bookman Old Style" panose="02050604050505020204" pitchFamily="18" charset="0"/>
                <a:cs typeface="Times New Roman"/>
              </a:rPr>
              <a:t>- Gerald, Act 2</a:t>
            </a:r>
            <a:endParaRPr lang="en-GB" sz="1400" b="1" dirty="0">
              <a:latin typeface="Bookman Old Style" panose="02050604050505020204" pitchFamily="18" charset="0"/>
            </a:endParaRPr>
          </a:p>
        </p:txBody>
      </p:sp>
      <p:sp>
        <p:nvSpPr>
          <p:cNvPr id="15" name="Rectangle 14"/>
          <p:cNvSpPr/>
          <p:nvPr/>
        </p:nvSpPr>
        <p:spPr>
          <a:xfrm>
            <a:off x="6117485" y="5690964"/>
            <a:ext cx="2016224" cy="523220"/>
          </a:xfrm>
          <a:prstGeom prst="rect">
            <a:avLst/>
          </a:prstGeom>
        </p:spPr>
        <p:txBody>
          <a:bodyPr wrap="square">
            <a:spAutoFit/>
          </a:bodyPr>
          <a:lstStyle/>
          <a:p>
            <a:r>
              <a:rPr lang="en-GB" sz="1400" dirty="0">
                <a:latin typeface="Bookman Old Style" panose="02050604050505020204" pitchFamily="18" charset="0"/>
                <a:ea typeface="Calibri"/>
                <a:cs typeface="Times New Roman"/>
              </a:rPr>
              <a:t>“girls of that class.”</a:t>
            </a:r>
          </a:p>
          <a:p>
            <a:r>
              <a:rPr lang="en-GB" sz="1400" b="1" dirty="0">
                <a:latin typeface="Bookman Old Style" panose="02050604050505020204" pitchFamily="18" charset="0"/>
                <a:cs typeface="Times New Roman"/>
              </a:rPr>
              <a:t>- Mrs Birling, Act 2</a:t>
            </a:r>
            <a:endParaRPr lang="en-GB" sz="1400" b="1" dirty="0">
              <a:latin typeface="Bookman Old Style" panose="02050604050505020204" pitchFamily="18" charset="0"/>
            </a:endParaRPr>
          </a:p>
        </p:txBody>
      </p:sp>
      <p:sp>
        <p:nvSpPr>
          <p:cNvPr id="16" name="TextBox 15"/>
          <p:cNvSpPr txBox="1"/>
          <p:nvPr/>
        </p:nvSpPr>
        <p:spPr>
          <a:xfrm>
            <a:off x="2497299" y="1312723"/>
            <a:ext cx="1752575" cy="954107"/>
          </a:xfrm>
          <a:prstGeom prst="rect">
            <a:avLst/>
          </a:prstGeom>
          <a:noFill/>
        </p:spPr>
        <p:txBody>
          <a:bodyPr wrap="square" rtlCol="0">
            <a:spAutoFit/>
          </a:bodyPr>
          <a:lstStyle/>
          <a:p>
            <a:pPr algn="ctr"/>
            <a:r>
              <a:rPr lang="en-GB" sz="1400" dirty="0">
                <a:latin typeface="Bookman Old Style" panose="02050604050505020204" pitchFamily="18" charset="0"/>
                <a:ea typeface="Tahoma" panose="020B0604030504040204" pitchFamily="34" charset="0"/>
                <a:cs typeface="Consolas" panose="020B0609020204030204" pitchFamily="49" charset="0"/>
              </a:rPr>
              <a:t>“But how do you know it’s the same girl?”</a:t>
            </a:r>
            <a:br>
              <a:rPr lang="en-GB" sz="1400" dirty="0">
                <a:latin typeface="Bookman Old Style" panose="02050604050505020204" pitchFamily="18" charset="0"/>
                <a:ea typeface="Tahoma" panose="020B0604030504040204" pitchFamily="34" charset="0"/>
                <a:cs typeface="Consolas" panose="020B0609020204030204" pitchFamily="49" charset="0"/>
              </a:rPr>
            </a:br>
            <a:r>
              <a:rPr lang="en-GB" sz="1400" b="1" dirty="0">
                <a:latin typeface="Bookman Old Style" panose="02050604050505020204" pitchFamily="18" charset="0"/>
                <a:ea typeface="Tahoma" panose="020B0604030504040204" pitchFamily="34" charset="0"/>
                <a:cs typeface="Consolas" panose="020B0609020204030204" pitchFamily="49" charset="0"/>
              </a:rPr>
              <a:t>- Gerald, Act 3</a:t>
            </a:r>
          </a:p>
        </p:txBody>
      </p:sp>
      <p:sp>
        <p:nvSpPr>
          <p:cNvPr id="4" name="Rectangle 3"/>
          <p:cNvSpPr/>
          <p:nvPr/>
        </p:nvSpPr>
        <p:spPr>
          <a:xfrm>
            <a:off x="527658" y="2488826"/>
            <a:ext cx="3024667" cy="1169551"/>
          </a:xfrm>
          <a:prstGeom prst="rect">
            <a:avLst/>
          </a:prstGeom>
        </p:spPr>
        <p:txBody>
          <a:bodyPr wrap="square">
            <a:spAutoFit/>
          </a:bodyPr>
          <a:lstStyle/>
          <a:p>
            <a:pPr algn="ctr"/>
            <a:r>
              <a:rPr lang="en-GB" sz="1400" dirty="0">
                <a:latin typeface="Bookman Old Style" panose="02050604050505020204" pitchFamily="18" charset="0"/>
              </a:rPr>
              <a:t>“She felt there'd never be anything as good again for her”</a:t>
            </a:r>
          </a:p>
          <a:p>
            <a:pPr algn="ctr"/>
            <a:r>
              <a:rPr lang="en-GB" sz="1400" b="1" dirty="0">
                <a:latin typeface="Bookman Old Style" panose="02050604050505020204" pitchFamily="18" charset="0"/>
              </a:rPr>
              <a:t>- Inspector, Act 2</a:t>
            </a:r>
            <a:r>
              <a:rPr lang="en-GB" sz="1400" dirty="0">
                <a:latin typeface="Bookman Old Style" panose="02050604050505020204" pitchFamily="18" charset="0"/>
              </a:rPr>
              <a:t/>
            </a:r>
            <a:br>
              <a:rPr lang="en-GB" sz="1400" dirty="0">
                <a:latin typeface="Bookman Old Style" panose="02050604050505020204" pitchFamily="18" charset="0"/>
              </a:rPr>
            </a:br>
            <a:r>
              <a:rPr lang="en-GB" sz="1400" dirty="0">
                <a:latin typeface="Bookman Old Style" panose="02050604050505020204" pitchFamily="18" charset="0"/>
              </a:rPr>
              <a:t>(about Eva after her relationship with Gerald)</a:t>
            </a:r>
          </a:p>
        </p:txBody>
      </p:sp>
      <p:sp>
        <p:nvSpPr>
          <p:cNvPr id="17" name="Rectangle 16"/>
          <p:cNvSpPr/>
          <p:nvPr/>
        </p:nvSpPr>
        <p:spPr>
          <a:xfrm>
            <a:off x="3796144" y="2396325"/>
            <a:ext cx="2664296" cy="738664"/>
          </a:xfrm>
          <a:prstGeom prst="rect">
            <a:avLst/>
          </a:prstGeom>
        </p:spPr>
        <p:txBody>
          <a:bodyPr wrap="square">
            <a:spAutoFit/>
          </a:bodyPr>
          <a:lstStyle/>
          <a:p>
            <a:pPr algn="ctr"/>
            <a:r>
              <a:rPr lang="en-GB" sz="1400" dirty="0">
                <a:latin typeface="Bookman Old Style" panose="02050604050505020204" pitchFamily="18" charset="0"/>
                <a:ea typeface="Calibri"/>
                <a:cs typeface="Times New Roman"/>
              </a:rPr>
              <a:t>“</a:t>
            </a:r>
            <a:r>
              <a:rPr lang="en-GB" sz="1400" i="1" dirty="0">
                <a:latin typeface="Bookman Old Style" panose="02050604050505020204" pitchFamily="18" charset="0"/>
                <a:ea typeface="Calibri"/>
                <a:cs typeface="Times New Roman"/>
              </a:rPr>
              <a:t>cutting in massively</a:t>
            </a:r>
            <a:r>
              <a:rPr lang="en-GB" sz="1400" dirty="0">
                <a:latin typeface="Bookman Old Style" panose="02050604050505020204" pitchFamily="18" charset="0"/>
                <a:ea typeface="Calibri"/>
                <a:cs typeface="Times New Roman"/>
              </a:rPr>
              <a:t>”</a:t>
            </a:r>
          </a:p>
          <a:p>
            <a:pPr algn="ctr"/>
            <a:r>
              <a:rPr lang="en-GB" sz="1400" dirty="0">
                <a:latin typeface="Bookman Old Style" panose="02050604050505020204" pitchFamily="18" charset="0"/>
                <a:cs typeface="Times New Roman"/>
              </a:rPr>
              <a:t>- </a:t>
            </a:r>
            <a:r>
              <a:rPr lang="en-GB" sz="1400" b="1" dirty="0">
                <a:latin typeface="Bookman Old Style" panose="02050604050505020204" pitchFamily="18" charset="0"/>
                <a:cs typeface="Times New Roman"/>
              </a:rPr>
              <a:t>A stage direction about the Inspector</a:t>
            </a:r>
            <a:endParaRPr lang="en-GB" sz="1400" b="1" dirty="0">
              <a:latin typeface="Bookman Old Style" panose="02050604050505020204" pitchFamily="18" charset="0"/>
            </a:endParaRPr>
          </a:p>
        </p:txBody>
      </p:sp>
      <p:sp>
        <p:nvSpPr>
          <p:cNvPr id="18" name="Rectangle 17"/>
          <p:cNvSpPr/>
          <p:nvPr/>
        </p:nvSpPr>
        <p:spPr>
          <a:xfrm>
            <a:off x="6073366" y="4606429"/>
            <a:ext cx="2552745" cy="738664"/>
          </a:xfrm>
          <a:prstGeom prst="rect">
            <a:avLst/>
          </a:prstGeom>
        </p:spPr>
        <p:txBody>
          <a:bodyPr wrap="square">
            <a:spAutoFit/>
          </a:bodyPr>
          <a:lstStyle/>
          <a:p>
            <a:pPr algn="ctr"/>
            <a:r>
              <a:rPr lang="en-GB" sz="1400" dirty="0">
                <a:latin typeface="Bookman Old Style" panose="02050604050505020204" pitchFamily="18" charset="0"/>
                <a:ea typeface="Calibri"/>
                <a:cs typeface="Times New Roman"/>
              </a:rPr>
              <a:t>“fire and blood and anguish.”</a:t>
            </a:r>
          </a:p>
          <a:p>
            <a:pPr algn="ctr"/>
            <a:r>
              <a:rPr lang="en-GB" sz="1400" b="1" dirty="0">
                <a:latin typeface="Bookman Old Style" panose="02050604050505020204" pitchFamily="18" charset="0"/>
                <a:cs typeface="Times New Roman"/>
              </a:rPr>
              <a:t>- Inspector Calls, Act 3</a:t>
            </a:r>
            <a:endParaRPr lang="en-GB" sz="1400" b="1" dirty="0">
              <a:latin typeface="Bookman Old Style" panose="02050604050505020204" pitchFamily="18" charset="0"/>
            </a:endParaRPr>
          </a:p>
        </p:txBody>
      </p:sp>
      <p:sp>
        <p:nvSpPr>
          <p:cNvPr id="19" name="TextBox 18">
            <a:extLst>
              <a:ext uri="{FF2B5EF4-FFF2-40B4-BE49-F238E27FC236}">
                <a16:creationId xmlns:a16="http://schemas.microsoft.com/office/drawing/2014/main" xmlns="" id="{C9A7E7F0-E73F-46B9-B74B-8676B7274807}"/>
              </a:ext>
            </a:extLst>
          </p:cNvPr>
          <p:cNvSpPr txBox="1"/>
          <p:nvPr/>
        </p:nvSpPr>
        <p:spPr>
          <a:xfrm>
            <a:off x="323528" y="1312724"/>
            <a:ext cx="2016224" cy="954107"/>
          </a:xfrm>
          <a:prstGeom prst="rect">
            <a:avLst/>
          </a:prstGeom>
          <a:noFill/>
        </p:spPr>
        <p:txBody>
          <a:bodyPr wrap="square" rtlCol="0">
            <a:spAutoFit/>
          </a:bodyPr>
          <a:lstStyle/>
          <a:p>
            <a:pPr algn="ctr"/>
            <a:r>
              <a:rPr lang="en-GB" sz="1400" dirty="0">
                <a:latin typeface="Bookman Old Style" panose="02050604050505020204" pitchFamily="18" charset="0"/>
                <a:ea typeface="Tahoma" panose="020B0604030504040204" pitchFamily="34" charset="0"/>
                <a:cs typeface="Consolas" panose="020B0609020204030204" pitchFamily="49" charset="0"/>
              </a:rPr>
              <a:t>“You’re not the type of chap a father would go to”</a:t>
            </a:r>
            <a:br>
              <a:rPr lang="en-GB" sz="1400" dirty="0">
                <a:latin typeface="Bookman Old Style" panose="02050604050505020204" pitchFamily="18" charset="0"/>
                <a:ea typeface="Tahoma" panose="020B0604030504040204" pitchFamily="34" charset="0"/>
                <a:cs typeface="Consolas" panose="020B0609020204030204" pitchFamily="49" charset="0"/>
              </a:rPr>
            </a:br>
            <a:r>
              <a:rPr lang="en-GB" sz="1400" b="1" dirty="0">
                <a:latin typeface="Bookman Old Style" panose="02050604050505020204" pitchFamily="18" charset="0"/>
                <a:ea typeface="Tahoma" panose="020B0604030504040204" pitchFamily="34" charset="0"/>
                <a:cs typeface="Consolas" panose="020B0609020204030204" pitchFamily="49" charset="0"/>
              </a:rPr>
              <a:t>- Eric, Act 3</a:t>
            </a:r>
          </a:p>
        </p:txBody>
      </p:sp>
    </p:spTree>
    <p:extLst>
      <p:ext uri="{BB962C8B-B14F-4D97-AF65-F5344CB8AC3E}">
        <p14:creationId xmlns:p14="http://schemas.microsoft.com/office/powerpoint/2010/main" val="1289468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3119" y="96890"/>
            <a:ext cx="8424936" cy="646331"/>
          </a:xfrm>
          <a:prstGeom prst="rect">
            <a:avLst/>
          </a:prstGeom>
          <a:noFill/>
        </p:spPr>
        <p:txBody>
          <a:bodyPr wrap="square" rtlCol="0">
            <a:spAutoFit/>
          </a:bodyPr>
          <a:lstStyle/>
          <a:p>
            <a:pPr algn="ctr"/>
            <a:r>
              <a:rPr lang="en-GB" sz="3600" b="1" dirty="0">
                <a:latin typeface="Consolas" panose="020B0609020204030204" pitchFamily="49" charset="0"/>
                <a:ea typeface="Tahoma" panose="020B0604030504040204" pitchFamily="34" charset="0"/>
                <a:cs typeface="Consolas" panose="020B0609020204030204" pitchFamily="49" charset="0"/>
              </a:rPr>
              <a:t>Macbeth</a:t>
            </a:r>
          </a:p>
        </p:txBody>
      </p:sp>
      <p:sp>
        <p:nvSpPr>
          <p:cNvPr id="7" name="Rectangle 6"/>
          <p:cNvSpPr/>
          <p:nvPr/>
        </p:nvSpPr>
        <p:spPr>
          <a:xfrm>
            <a:off x="179512" y="116632"/>
            <a:ext cx="8856984" cy="65527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nvGrpSpPr>
          <p:cNvPr id="2" name="Group 1"/>
          <p:cNvGrpSpPr/>
          <p:nvPr/>
        </p:nvGrpSpPr>
        <p:grpSpPr>
          <a:xfrm>
            <a:off x="0" y="4019186"/>
            <a:ext cx="2970186" cy="2838814"/>
            <a:chOff x="95945" y="3768975"/>
            <a:chExt cx="2970186" cy="2838814"/>
          </a:xfrm>
        </p:grpSpPr>
        <p:pic>
          <p:nvPicPr>
            <p:cNvPr id="3075"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3151" b="52604" l="62207" r="91211"/>
                      </a14:imgEffect>
                    </a14:imgLayer>
                  </a14:imgProps>
                </a:ext>
                <a:ext uri="{28A0092B-C50C-407E-A947-70E740481C1C}">
                  <a14:useLocalDpi xmlns:a14="http://schemas.microsoft.com/office/drawing/2010/main" val="0"/>
                </a:ext>
              </a:extLst>
            </a:blip>
            <a:srcRect l="61647" t="13826" r="8757" b="47367"/>
            <a:stretch/>
          </p:blipFill>
          <p:spPr bwMode="auto">
            <a:xfrm>
              <a:off x="179512" y="3768975"/>
              <a:ext cx="2886619" cy="2838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2370" b="60938" l="65625" r="87500"/>
                      </a14:imgEffect>
                    </a14:imgLayer>
                  </a14:imgProps>
                </a:ext>
                <a:ext uri="{28A0092B-C50C-407E-A947-70E740481C1C}">
                  <a14:useLocalDpi xmlns:a14="http://schemas.microsoft.com/office/drawing/2010/main" val="0"/>
                </a:ext>
              </a:extLst>
            </a:blip>
            <a:srcRect l="65341" t="12974" r="12074" b="38920"/>
            <a:stretch/>
          </p:blipFill>
          <p:spPr bwMode="auto">
            <a:xfrm rot="325544">
              <a:off x="95945" y="3784226"/>
              <a:ext cx="1757960"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TextBox 7"/>
          <p:cNvSpPr txBox="1"/>
          <p:nvPr/>
        </p:nvSpPr>
        <p:spPr>
          <a:xfrm>
            <a:off x="2798636" y="5106291"/>
            <a:ext cx="2487168" cy="954107"/>
          </a:xfrm>
          <a:prstGeom prst="rect">
            <a:avLst/>
          </a:prstGeom>
          <a:noFill/>
        </p:spPr>
        <p:txBody>
          <a:bodyPr wrap="square" rtlCol="0">
            <a:spAutoFit/>
          </a:bodyPr>
          <a:lstStyle/>
          <a:p>
            <a:pPr algn="ctr"/>
            <a:r>
              <a:rPr lang="en-GB" sz="1400" dirty="0">
                <a:latin typeface="Bookman Old Style" panose="02050604050505020204" pitchFamily="18" charset="0"/>
                <a:ea typeface="Tahoma" panose="020B0604030504040204" pitchFamily="34" charset="0"/>
                <a:cs typeface="Consolas" panose="020B0609020204030204" pitchFamily="49" charset="0"/>
              </a:rPr>
              <a:t>“Look like </a:t>
            </a:r>
            <a:r>
              <a:rPr lang="en-GB" sz="1400" dirty="0" err="1">
                <a:latin typeface="Bookman Old Style" panose="02050604050505020204" pitchFamily="18" charset="0"/>
                <a:ea typeface="Tahoma" panose="020B0604030504040204" pitchFamily="34" charset="0"/>
                <a:cs typeface="Consolas" panose="020B0609020204030204" pitchFamily="49" charset="0"/>
              </a:rPr>
              <a:t>th</a:t>
            </a:r>
            <a:r>
              <a:rPr lang="en-GB" sz="1400" dirty="0">
                <a:latin typeface="Bookman Old Style" panose="02050604050505020204" pitchFamily="18" charset="0"/>
                <a:ea typeface="Tahoma" panose="020B0604030504040204" pitchFamily="34" charset="0"/>
                <a:cs typeface="Consolas" panose="020B0609020204030204" pitchFamily="49" charset="0"/>
              </a:rPr>
              <a:t>’ innocent flower but be the serpent </a:t>
            </a:r>
            <a:r>
              <a:rPr lang="en-GB" sz="1400" dirty="0" err="1">
                <a:latin typeface="Bookman Old Style" panose="02050604050505020204" pitchFamily="18" charset="0"/>
                <a:ea typeface="Tahoma" panose="020B0604030504040204" pitchFamily="34" charset="0"/>
                <a:cs typeface="Consolas" panose="020B0609020204030204" pitchFamily="49" charset="0"/>
              </a:rPr>
              <a:t>under’t</a:t>
            </a:r>
            <a:r>
              <a:rPr lang="en-GB" sz="1400" dirty="0">
                <a:latin typeface="Bookman Old Style" panose="02050604050505020204" pitchFamily="18" charset="0"/>
                <a:ea typeface="Tahoma" panose="020B0604030504040204" pitchFamily="34" charset="0"/>
                <a:cs typeface="Consolas" panose="020B0609020204030204" pitchFamily="49" charset="0"/>
              </a:rPr>
              <a:t>”</a:t>
            </a:r>
          </a:p>
          <a:p>
            <a:pPr algn="ctr"/>
            <a:r>
              <a:rPr lang="en-GB" sz="1400" b="1" dirty="0">
                <a:latin typeface="Bookman Old Style" panose="02050604050505020204" pitchFamily="18" charset="0"/>
                <a:ea typeface="Tahoma" panose="020B0604030504040204" pitchFamily="34" charset="0"/>
                <a:cs typeface="Consolas" panose="020B0609020204030204" pitchFamily="49" charset="0"/>
              </a:rPr>
              <a:t>Lady Macbeth, 1.5</a:t>
            </a:r>
          </a:p>
        </p:txBody>
      </p:sp>
      <p:sp>
        <p:nvSpPr>
          <p:cNvPr id="9" name="TextBox 8"/>
          <p:cNvSpPr txBox="1"/>
          <p:nvPr/>
        </p:nvSpPr>
        <p:spPr>
          <a:xfrm>
            <a:off x="5868144" y="553035"/>
            <a:ext cx="2487168" cy="738664"/>
          </a:xfrm>
          <a:prstGeom prst="rect">
            <a:avLst/>
          </a:prstGeom>
          <a:noFill/>
        </p:spPr>
        <p:txBody>
          <a:bodyPr wrap="square" rtlCol="0">
            <a:spAutoFit/>
          </a:bodyPr>
          <a:lstStyle/>
          <a:p>
            <a:pPr algn="ctr"/>
            <a:r>
              <a:rPr lang="en-GB" sz="1400" dirty="0">
                <a:latin typeface="Bookman Old Style" panose="02050604050505020204" pitchFamily="18" charset="0"/>
                <a:ea typeface="Tahoma" panose="020B0604030504040204" pitchFamily="34" charset="0"/>
                <a:cs typeface="Consolas" panose="020B0609020204030204" pitchFamily="49" charset="0"/>
              </a:rPr>
              <a:t>“Like valour’s minion”</a:t>
            </a:r>
          </a:p>
          <a:p>
            <a:pPr algn="ctr"/>
            <a:r>
              <a:rPr lang="en-GB" sz="1400" b="1" dirty="0">
                <a:latin typeface="Bookman Old Style" panose="02050604050505020204" pitchFamily="18" charset="0"/>
                <a:ea typeface="Tahoma" panose="020B0604030504040204" pitchFamily="34" charset="0"/>
                <a:cs typeface="Consolas" panose="020B0609020204030204" pitchFamily="49" charset="0"/>
              </a:rPr>
              <a:t>Captain (about Macbeth), 1.2 </a:t>
            </a:r>
          </a:p>
        </p:txBody>
      </p:sp>
      <p:sp>
        <p:nvSpPr>
          <p:cNvPr id="10" name="TextBox 9"/>
          <p:cNvSpPr txBox="1"/>
          <p:nvPr/>
        </p:nvSpPr>
        <p:spPr>
          <a:xfrm>
            <a:off x="500521" y="236165"/>
            <a:ext cx="2487168" cy="738664"/>
          </a:xfrm>
          <a:prstGeom prst="rect">
            <a:avLst/>
          </a:prstGeom>
          <a:noFill/>
        </p:spPr>
        <p:txBody>
          <a:bodyPr wrap="square" rtlCol="0">
            <a:spAutoFit/>
          </a:bodyPr>
          <a:lstStyle/>
          <a:p>
            <a:pPr algn="ctr"/>
            <a:r>
              <a:rPr lang="en-GB" sz="1400" dirty="0">
                <a:latin typeface="Bookman Old Style" panose="02050604050505020204" pitchFamily="18" charset="0"/>
                <a:ea typeface="Tahoma" panose="020B0604030504040204" pitchFamily="34" charset="0"/>
                <a:cs typeface="Consolas" panose="020B0609020204030204" pitchFamily="49" charset="0"/>
              </a:rPr>
              <a:t>“Full of scorpions is my mind”</a:t>
            </a:r>
          </a:p>
          <a:p>
            <a:pPr algn="ctr"/>
            <a:r>
              <a:rPr lang="en-GB" sz="1400" b="1" dirty="0">
                <a:latin typeface="Bookman Old Style" panose="02050604050505020204" pitchFamily="18" charset="0"/>
                <a:ea typeface="Tahoma" panose="020B0604030504040204" pitchFamily="34" charset="0"/>
                <a:cs typeface="Consolas" panose="020B0609020204030204" pitchFamily="49" charset="0"/>
              </a:rPr>
              <a:t>Macbeth, 3.2</a:t>
            </a:r>
          </a:p>
        </p:txBody>
      </p:sp>
      <p:sp>
        <p:nvSpPr>
          <p:cNvPr id="11" name="TextBox 10"/>
          <p:cNvSpPr txBox="1"/>
          <p:nvPr/>
        </p:nvSpPr>
        <p:spPr>
          <a:xfrm>
            <a:off x="5909831" y="1426389"/>
            <a:ext cx="2487168" cy="738664"/>
          </a:xfrm>
          <a:prstGeom prst="rect">
            <a:avLst/>
          </a:prstGeom>
          <a:noFill/>
        </p:spPr>
        <p:txBody>
          <a:bodyPr wrap="square" rtlCol="0">
            <a:spAutoFit/>
          </a:bodyPr>
          <a:lstStyle/>
          <a:p>
            <a:pPr algn="ctr"/>
            <a:r>
              <a:rPr lang="en-GB" sz="1400" dirty="0">
                <a:latin typeface="Bookman Old Style" panose="02050604050505020204" pitchFamily="18" charset="0"/>
                <a:ea typeface="Tahoma" panose="020B0604030504040204" pitchFamily="34" charset="0"/>
                <a:cs typeface="Consolas" panose="020B0609020204030204" pitchFamily="49" charset="0"/>
              </a:rPr>
              <a:t>“Is this a dagger I see before me?”</a:t>
            </a:r>
          </a:p>
          <a:p>
            <a:pPr algn="ctr"/>
            <a:r>
              <a:rPr lang="en-GB" sz="1400" b="1" dirty="0">
                <a:latin typeface="Bookman Old Style" panose="02050604050505020204" pitchFamily="18" charset="0"/>
                <a:ea typeface="Tahoma" panose="020B0604030504040204" pitchFamily="34" charset="0"/>
                <a:cs typeface="Consolas" panose="020B0609020204030204" pitchFamily="49" charset="0"/>
              </a:rPr>
              <a:t>Macbeth, 2.1</a:t>
            </a:r>
          </a:p>
        </p:txBody>
      </p:sp>
      <p:sp>
        <p:nvSpPr>
          <p:cNvPr id="12" name="TextBox 11"/>
          <p:cNvSpPr txBox="1"/>
          <p:nvPr/>
        </p:nvSpPr>
        <p:spPr>
          <a:xfrm>
            <a:off x="395536" y="1150383"/>
            <a:ext cx="2487168" cy="738664"/>
          </a:xfrm>
          <a:prstGeom prst="rect">
            <a:avLst/>
          </a:prstGeom>
          <a:noFill/>
        </p:spPr>
        <p:txBody>
          <a:bodyPr wrap="square" rtlCol="0">
            <a:spAutoFit/>
          </a:bodyPr>
          <a:lstStyle/>
          <a:p>
            <a:pPr algn="ctr"/>
            <a:r>
              <a:rPr lang="en-GB" sz="1400" dirty="0">
                <a:latin typeface="Bookman Old Style" panose="02050604050505020204" pitchFamily="18" charset="0"/>
                <a:ea typeface="Tahoma" panose="020B0604030504040204" pitchFamily="34" charset="0"/>
                <a:cs typeface="Consolas" panose="020B0609020204030204" pitchFamily="49" charset="0"/>
              </a:rPr>
              <a:t>“I have no spur to prick the sides of my intent”</a:t>
            </a:r>
          </a:p>
          <a:p>
            <a:pPr algn="ctr"/>
            <a:r>
              <a:rPr lang="en-GB" sz="1400" b="1" dirty="0">
                <a:latin typeface="Bookman Old Style" panose="02050604050505020204" pitchFamily="18" charset="0"/>
                <a:ea typeface="Tahoma" panose="020B0604030504040204" pitchFamily="34" charset="0"/>
                <a:cs typeface="Consolas" panose="020B0609020204030204" pitchFamily="49" charset="0"/>
              </a:rPr>
              <a:t>Macbeth, 1.7</a:t>
            </a:r>
          </a:p>
        </p:txBody>
      </p:sp>
      <p:sp>
        <p:nvSpPr>
          <p:cNvPr id="13" name="TextBox 12"/>
          <p:cNvSpPr txBox="1"/>
          <p:nvPr/>
        </p:nvSpPr>
        <p:spPr>
          <a:xfrm>
            <a:off x="3213928" y="781051"/>
            <a:ext cx="2487168" cy="738664"/>
          </a:xfrm>
          <a:prstGeom prst="rect">
            <a:avLst/>
          </a:prstGeom>
          <a:noFill/>
        </p:spPr>
        <p:txBody>
          <a:bodyPr wrap="square" rtlCol="0">
            <a:spAutoFit/>
          </a:bodyPr>
          <a:lstStyle/>
          <a:p>
            <a:pPr algn="ctr"/>
            <a:r>
              <a:rPr lang="en-GB" sz="1400" dirty="0">
                <a:latin typeface="Bookman Old Style" panose="02050604050505020204" pitchFamily="18" charset="0"/>
                <a:ea typeface="Tahoma" panose="020B0604030504040204" pitchFamily="34" charset="0"/>
                <a:cs typeface="Consolas" panose="020B0609020204030204" pitchFamily="49" charset="0"/>
              </a:rPr>
              <a:t>“Come you spirits, unsex me here”</a:t>
            </a:r>
          </a:p>
          <a:p>
            <a:pPr algn="ctr"/>
            <a:r>
              <a:rPr lang="en-GB" sz="1400" b="1" dirty="0">
                <a:latin typeface="Bookman Old Style" panose="02050604050505020204" pitchFamily="18" charset="0"/>
                <a:ea typeface="Tahoma" panose="020B0604030504040204" pitchFamily="34" charset="0"/>
                <a:cs typeface="Consolas" panose="020B0609020204030204" pitchFamily="49" charset="0"/>
              </a:rPr>
              <a:t>Lady Macbeth, 1.5</a:t>
            </a:r>
          </a:p>
        </p:txBody>
      </p:sp>
      <p:sp>
        <p:nvSpPr>
          <p:cNvPr id="14" name="TextBox 13"/>
          <p:cNvSpPr txBox="1"/>
          <p:nvPr/>
        </p:nvSpPr>
        <p:spPr>
          <a:xfrm>
            <a:off x="3251717" y="1795721"/>
            <a:ext cx="2487168" cy="1169551"/>
          </a:xfrm>
          <a:prstGeom prst="rect">
            <a:avLst/>
          </a:prstGeom>
          <a:noFill/>
        </p:spPr>
        <p:txBody>
          <a:bodyPr wrap="square" rtlCol="0">
            <a:spAutoFit/>
          </a:bodyPr>
          <a:lstStyle/>
          <a:p>
            <a:pPr algn="ctr"/>
            <a:r>
              <a:rPr lang="en-GB" sz="1400" dirty="0">
                <a:latin typeface="Bookman Old Style" panose="02050604050505020204" pitchFamily="18" charset="0"/>
                <a:ea typeface="Tahoma" panose="020B0604030504040204" pitchFamily="34" charset="0"/>
                <a:cs typeface="Consolas" panose="020B0609020204030204" pitchFamily="49" charset="0"/>
              </a:rPr>
              <a:t>“The dead butcher and his fiend-like queen”</a:t>
            </a:r>
          </a:p>
          <a:p>
            <a:pPr algn="ctr"/>
            <a:r>
              <a:rPr lang="en-GB" sz="1400" b="1" dirty="0">
                <a:latin typeface="Bookman Old Style" panose="02050604050505020204" pitchFamily="18" charset="0"/>
                <a:ea typeface="Tahoma" panose="020B0604030504040204" pitchFamily="34" charset="0"/>
                <a:cs typeface="Consolas" panose="020B0609020204030204" pitchFamily="49" charset="0"/>
              </a:rPr>
              <a:t>Malcolm, 5.9 </a:t>
            </a:r>
            <a:br>
              <a:rPr lang="en-GB" sz="1400" b="1" dirty="0">
                <a:latin typeface="Bookman Old Style" panose="02050604050505020204" pitchFamily="18" charset="0"/>
                <a:ea typeface="Tahoma" panose="020B0604030504040204" pitchFamily="34" charset="0"/>
                <a:cs typeface="Consolas" panose="020B0609020204030204" pitchFamily="49" charset="0"/>
              </a:rPr>
            </a:br>
            <a:r>
              <a:rPr lang="en-GB" sz="1400" dirty="0">
                <a:latin typeface="Bookman Old Style" panose="02050604050505020204" pitchFamily="18" charset="0"/>
                <a:ea typeface="Tahoma" panose="020B0604030504040204" pitchFamily="34" charset="0"/>
                <a:cs typeface="Consolas" panose="020B0609020204030204" pitchFamily="49" charset="0"/>
              </a:rPr>
              <a:t>(about Macbeth and Lady Macbeth)</a:t>
            </a:r>
          </a:p>
        </p:txBody>
      </p:sp>
      <p:sp>
        <p:nvSpPr>
          <p:cNvPr id="15" name="TextBox 14"/>
          <p:cNvSpPr txBox="1"/>
          <p:nvPr/>
        </p:nvSpPr>
        <p:spPr>
          <a:xfrm>
            <a:off x="6260473" y="2427081"/>
            <a:ext cx="2487168" cy="523220"/>
          </a:xfrm>
          <a:prstGeom prst="rect">
            <a:avLst/>
          </a:prstGeom>
          <a:noFill/>
        </p:spPr>
        <p:txBody>
          <a:bodyPr wrap="square" rtlCol="0">
            <a:spAutoFit/>
          </a:bodyPr>
          <a:lstStyle/>
          <a:p>
            <a:pPr algn="ctr"/>
            <a:r>
              <a:rPr lang="en-GB" sz="1400" dirty="0">
                <a:latin typeface="Bookman Old Style" panose="02050604050505020204" pitchFamily="18" charset="0"/>
                <a:ea typeface="Tahoma" panose="020B0604030504040204" pitchFamily="34" charset="0"/>
                <a:cs typeface="Consolas" panose="020B0609020204030204" pitchFamily="49" charset="0"/>
              </a:rPr>
              <a:t>“Instruments of darkness”</a:t>
            </a:r>
          </a:p>
          <a:p>
            <a:pPr algn="ctr"/>
            <a:r>
              <a:rPr lang="en-GB" sz="1400" b="1" dirty="0">
                <a:latin typeface="Bookman Old Style" panose="02050604050505020204" pitchFamily="18" charset="0"/>
                <a:ea typeface="Tahoma" panose="020B0604030504040204" pitchFamily="34" charset="0"/>
                <a:cs typeface="Consolas" panose="020B0609020204030204" pitchFamily="49" charset="0"/>
              </a:rPr>
              <a:t>Banquo, 1.3</a:t>
            </a:r>
          </a:p>
        </p:txBody>
      </p:sp>
      <p:sp>
        <p:nvSpPr>
          <p:cNvPr id="16" name="TextBox 15"/>
          <p:cNvSpPr txBox="1"/>
          <p:nvPr/>
        </p:nvSpPr>
        <p:spPr>
          <a:xfrm>
            <a:off x="6278907" y="3157601"/>
            <a:ext cx="2487168" cy="954107"/>
          </a:xfrm>
          <a:prstGeom prst="rect">
            <a:avLst/>
          </a:prstGeom>
          <a:noFill/>
        </p:spPr>
        <p:txBody>
          <a:bodyPr wrap="square" rtlCol="0">
            <a:spAutoFit/>
          </a:bodyPr>
          <a:lstStyle/>
          <a:p>
            <a:pPr algn="ctr"/>
            <a:r>
              <a:rPr lang="en-GB" sz="1400" dirty="0">
                <a:latin typeface="Bookman Old Style" panose="02050604050505020204" pitchFamily="18" charset="0"/>
                <a:ea typeface="Tahoma" panose="020B0604030504040204" pitchFamily="34" charset="0"/>
                <a:cs typeface="Consolas" panose="020B0609020204030204" pitchFamily="49" charset="0"/>
              </a:rPr>
              <a:t>“Be these juggling fiends no more believed.”</a:t>
            </a:r>
          </a:p>
          <a:p>
            <a:pPr algn="ctr"/>
            <a:r>
              <a:rPr lang="en-GB" sz="1400" b="1" dirty="0">
                <a:latin typeface="Bookman Old Style" panose="02050604050505020204" pitchFamily="18" charset="0"/>
                <a:ea typeface="Tahoma" panose="020B0604030504040204" pitchFamily="34" charset="0"/>
                <a:cs typeface="Consolas" panose="020B0609020204030204" pitchFamily="49" charset="0"/>
              </a:rPr>
              <a:t>Macbeth, (about The Witches)  5.8</a:t>
            </a:r>
          </a:p>
        </p:txBody>
      </p:sp>
      <p:sp>
        <p:nvSpPr>
          <p:cNvPr id="17" name="TextBox 16"/>
          <p:cNvSpPr txBox="1"/>
          <p:nvPr/>
        </p:nvSpPr>
        <p:spPr>
          <a:xfrm>
            <a:off x="3380976" y="4134443"/>
            <a:ext cx="2487168" cy="738664"/>
          </a:xfrm>
          <a:prstGeom prst="rect">
            <a:avLst/>
          </a:prstGeom>
          <a:noFill/>
        </p:spPr>
        <p:txBody>
          <a:bodyPr wrap="square" rtlCol="0">
            <a:spAutoFit/>
          </a:bodyPr>
          <a:lstStyle/>
          <a:p>
            <a:pPr algn="ctr"/>
            <a:r>
              <a:rPr lang="en-GB" sz="1400" dirty="0">
                <a:latin typeface="Bookman Old Style" panose="02050604050505020204" pitchFamily="18" charset="0"/>
                <a:ea typeface="Tahoma" panose="020B0604030504040204" pitchFamily="34" charset="0"/>
                <a:cs typeface="Consolas" panose="020B0609020204030204" pitchFamily="49" charset="0"/>
              </a:rPr>
              <a:t>“But I must also feel it as a man”</a:t>
            </a:r>
          </a:p>
          <a:p>
            <a:pPr algn="ctr"/>
            <a:r>
              <a:rPr lang="en-GB" sz="1400" b="1" dirty="0">
                <a:latin typeface="Bookman Old Style" panose="02050604050505020204" pitchFamily="18" charset="0"/>
                <a:ea typeface="Tahoma" panose="020B0604030504040204" pitchFamily="34" charset="0"/>
                <a:cs typeface="Consolas" panose="020B0609020204030204" pitchFamily="49" charset="0"/>
              </a:rPr>
              <a:t>Macduff, 4.3</a:t>
            </a:r>
          </a:p>
        </p:txBody>
      </p:sp>
      <p:sp>
        <p:nvSpPr>
          <p:cNvPr id="18" name="TextBox 17"/>
          <p:cNvSpPr txBox="1"/>
          <p:nvPr/>
        </p:nvSpPr>
        <p:spPr>
          <a:xfrm>
            <a:off x="6298877" y="4234629"/>
            <a:ext cx="2487168" cy="523220"/>
          </a:xfrm>
          <a:prstGeom prst="rect">
            <a:avLst/>
          </a:prstGeom>
          <a:noFill/>
        </p:spPr>
        <p:txBody>
          <a:bodyPr wrap="square" rtlCol="0">
            <a:spAutoFit/>
          </a:bodyPr>
          <a:lstStyle/>
          <a:p>
            <a:pPr algn="ctr"/>
            <a:r>
              <a:rPr lang="en-GB" sz="1400" dirty="0">
                <a:latin typeface="Bookman Old Style" panose="02050604050505020204" pitchFamily="18" charset="0"/>
                <a:ea typeface="Tahoma" panose="020B0604030504040204" pitchFamily="34" charset="0"/>
                <a:cs typeface="Consolas" panose="020B0609020204030204" pitchFamily="49" charset="0"/>
              </a:rPr>
              <a:t>“Turn, hell-hound, turn”</a:t>
            </a:r>
          </a:p>
          <a:p>
            <a:pPr algn="ctr"/>
            <a:r>
              <a:rPr lang="en-GB" sz="1400" b="1" dirty="0">
                <a:latin typeface="Bookman Old Style" panose="02050604050505020204" pitchFamily="18" charset="0"/>
                <a:ea typeface="Tahoma" panose="020B0604030504040204" pitchFamily="34" charset="0"/>
                <a:cs typeface="Consolas" panose="020B0609020204030204" pitchFamily="49" charset="0"/>
              </a:rPr>
              <a:t>Macbeth, 5.8</a:t>
            </a:r>
          </a:p>
        </p:txBody>
      </p:sp>
      <p:sp>
        <p:nvSpPr>
          <p:cNvPr id="19" name="TextBox 18"/>
          <p:cNvSpPr txBox="1"/>
          <p:nvPr/>
        </p:nvSpPr>
        <p:spPr>
          <a:xfrm>
            <a:off x="2987689" y="3120899"/>
            <a:ext cx="2939645" cy="738664"/>
          </a:xfrm>
          <a:prstGeom prst="rect">
            <a:avLst/>
          </a:prstGeom>
          <a:noFill/>
        </p:spPr>
        <p:txBody>
          <a:bodyPr wrap="square" rtlCol="0">
            <a:spAutoFit/>
          </a:bodyPr>
          <a:lstStyle/>
          <a:p>
            <a:pPr algn="ctr"/>
            <a:r>
              <a:rPr lang="en-GB" sz="1400" dirty="0">
                <a:latin typeface="Bookman Old Style" panose="02050604050505020204" pitchFamily="18" charset="0"/>
                <a:ea typeface="Tahoma" panose="020B0604030504040204" pitchFamily="34" charset="0"/>
                <a:cs typeface="Consolas" panose="020B0609020204030204" pitchFamily="49" charset="0"/>
              </a:rPr>
              <a:t>“This tyrant, whose soul name blisters our tongues”</a:t>
            </a:r>
          </a:p>
          <a:p>
            <a:pPr algn="ctr"/>
            <a:r>
              <a:rPr lang="en-GB" sz="1400" b="1" dirty="0">
                <a:latin typeface="Bookman Old Style" panose="02050604050505020204" pitchFamily="18" charset="0"/>
                <a:ea typeface="Tahoma" panose="020B0604030504040204" pitchFamily="34" charset="0"/>
                <a:cs typeface="Consolas" panose="020B0609020204030204" pitchFamily="49" charset="0"/>
              </a:rPr>
              <a:t>Macduff, 4.3</a:t>
            </a:r>
          </a:p>
        </p:txBody>
      </p:sp>
      <p:sp>
        <p:nvSpPr>
          <p:cNvPr id="20" name="TextBox 19"/>
          <p:cNvSpPr txBox="1"/>
          <p:nvPr/>
        </p:nvSpPr>
        <p:spPr>
          <a:xfrm>
            <a:off x="383463" y="2211637"/>
            <a:ext cx="2487168" cy="738664"/>
          </a:xfrm>
          <a:prstGeom prst="rect">
            <a:avLst/>
          </a:prstGeom>
          <a:noFill/>
        </p:spPr>
        <p:txBody>
          <a:bodyPr wrap="square" rtlCol="0">
            <a:spAutoFit/>
          </a:bodyPr>
          <a:lstStyle/>
          <a:p>
            <a:pPr algn="ctr"/>
            <a:r>
              <a:rPr lang="en-GB" sz="1400" dirty="0">
                <a:latin typeface="Bookman Old Style" panose="02050604050505020204" pitchFamily="18" charset="0"/>
                <a:ea typeface="Tahoma" panose="020B0604030504040204" pitchFamily="34" charset="0"/>
                <a:cs typeface="Consolas" panose="020B0609020204030204" pitchFamily="49" charset="0"/>
              </a:rPr>
              <a:t>“Fair is foul and foul is fair” </a:t>
            </a:r>
          </a:p>
          <a:p>
            <a:pPr algn="ctr"/>
            <a:r>
              <a:rPr lang="en-GB" sz="1400" b="1" dirty="0">
                <a:latin typeface="Bookman Old Style" panose="02050604050505020204" pitchFamily="18" charset="0"/>
                <a:ea typeface="Tahoma" panose="020B0604030504040204" pitchFamily="34" charset="0"/>
                <a:cs typeface="Consolas" panose="020B0609020204030204" pitchFamily="49" charset="0"/>
              </a:rPr>
              <a:t>The Witches 1.7</a:t>
            </a:r>
          </a:p>
        </p:txBody>
      </p:sp>
      <p:sp>
        <p:nvSpPr>
          <p:cNvPr id="21" name="TextBox 20"/>
          <p:cNvSpPr txBox="1"/>
          <p:nvPr/>
        </p:nvSpPr>
        <p:spPr>
          <a:xfrm>
            <a:off x="5701096" y="4894573"/>
            <a:ext cx="2487168" cy="523220"/>
          </a:xfrm>
          <a:prstGeom prst="rect">
            <a:avLst/>
          </a:prstGeom>
          <a:noFill/>
        </p:spPr>
        <p:txBody>
          <a:bodyPr wrap="square" rtlCol="0">
            <a:spAutoFit/>
          </a:bodyPr>
          <a:lstStyle/>
          <a:p>
            <a:pPr algn="ctr"/>
            <a:r>
              <a:rPr lang="en-GB" sz="1400" dirty="0">
                <a:latin typeface="Bookman Old Style" panose="02050604050505020204" pitchFamily="18" charset="0"/>
                <a:ea typeface="Tahoma" panose="020B0604030504040204" pitchFamily="34" charset="0"/>
                <a:cs typeface="Consolas" panose="020B0609020204030204" pitchFamily="49" charset="0"/>
              </a:rPr>
              <a:t>“Out damned spot”</a:t>
            </a:r>
          </a:p>
          <a:p>
            <a:pPr algn="ctr"/>
            <a:r>
              <a:rPr lang="en-GB" sz="1400" b="1" dirty="0">
                <a:latin typeface="Bookman Old Style" panose="02050604050505020204" pitchFamily="18" charset="0"/>
                <a:ea typeface="Tahoma" panose="020B0604030504040204" pitchFamily="34" charset="0"/>
                <a:cs typeface="Consolas" panose="020B0609020204030204" pitchFamily="49" charset="0"/>
              </a:rPr>
              <a:t>Lady Macbeth, 5.1</a:t>
            </a:r>
          </a:p>
        </p:txBody>
      </p:sp>
      <p:sp>
        <p:nvSpPr>
          <p:cNvPr id="22" name="TextBox 21"/>
          <p:cNvSpPr txBox="1"/>
          <p:nvPr/>
        </p:nvSpPr>
        <p:spPr>
          <a:xfrm>
            <a:off x="376861" y="3023664"/>
            <a:ext cx="2487168" cy="738664"/>
          </a:xfrm>
          <a:prstGeom prst="rect">
            <a:avLst/>
          </a:prstGeom>
          <a:noFill/>
        </p:spPr>
        <p:txBody>
          <a:bodyPr wrap="square" rtlCol="0">
            <a:spAutoFit/>
          </a:bodyPr>
          <a:lstStyle/>
          <a:p>
            <a:pPr algn="ctr"/>
            <a:r>
              <a:rPr lang="en-GB" sz="1400" dirty="0">
                <a:latin typeface="Bookman Old Style" panose="02050604050505020204" pitchFamily="18" charset="0"/>
                <a:ea typeface="Tahoma" panose="020B0604030504040204" pitchFamily="34" charset="0"/>
                <a:cs typeface="Consolas" panose="020B0609020204030204" pitchFamily="49" charset="0"/>
              </a:rPr>
              <a:t>“I fear thou hast played most foully for it” </a:t>
            </a:r>
          </a:p>
          <a:p>
            <a:pPr algn="ctr"/>
            <a:r>
              <a:rPr lang="en-GB" sz="1400" b="1" dirty="0">
                <a:latin typeface="Bookman Old Style" panose="02050604050505020204" pitchFamily="18" charset="0"/>
                <a:ea typeface="Tahoma" panose="020B0604030504040204" pitchFamily="34" charset="0"/>
                <a:cs typeface="Consolas" panose="020B0609020204030204" pitchFamily="49" charset="0"/>
              </a:rPr>
              <a:t>Banquo, 3.1 </a:t>
            </a:r>
          </a:p>
        </p:txBody>
      </p:sp>
      <p:sp>
        <p:nvSpPr>
          <p:cNvPr id="23" name="TextBox 22"/>
          <p:cNvSpPr txBox="1"/>
          <p:nvPr/>
        </p:nvSpPr>
        <p:spPr>
          <a:xfrm>
            <a:off x="5211590" y="5610608"/>
            <a:ext cx="3143722" cy="738664"/>
          </a:xfrm>
          <a:prstGeom prst="rect">
            <a:avLst/>
          </a:prstGeom>
          <a:noFill/>
        </p:spPr>
        <p:txBody>
          <a:bodyPr wrap="square" rtlCol="0">
            <a:spAutoFit/>
          </a:bodyPr>
          <a:lstStyle/>
          <a:p>
            <a:pPr algn="ctr"/>
            <a:r>
              <a:rPr lang="en-GB" sz="1400" dirty="0">
                <a:latin typeface="Bookman Old Style" panose="02050604050505020204" pitchFamily="18" charset="0"/>
                <a:ea typeface="Tahoma" panose="020B0604030504040204" pitchFamily="34" charset="0"/>
                <a:cs typeface="Consolas" panose="020B0609020204030204" pitchFamily="49" charset="0"/>
              </a:rPr>
              <a:t>“</a:t>
            </a:r>
            <a:r>
              <a:rPr lang="en-GB" sz="1400" dirty="0">
                <a:latin typeface="Bookman Old Style" panose="02050604050505020204" pitchFamily="18" charset="0"/>
              </a:rPr>
              <a:t>Labour</a:t>
            </a:r>
            <a:br>
              <a:rPr lang="en-GB" sz="1400" dirty="0">
                <a:latin typeface="Bookman Old Style" panose="02050604050505020204" pitchFamily="18" charset="0"/>
              </a:rPr>
            </a:br>
            <a:r>
              <a:rPr lang="en-GB" sz="1400" dirty="0">
                <a:latin typeface="Bookman Old Style" panose="02050604050505020204" pitchFamily="18" charset="0"/>
              </a:rPr>
              <a:t>To make thee full of growing</a:t>
            </a:r>
            <a:r>
              <a:rPr lang="en-GB" sz="1400" dirty="0">
                <a:latin typeface="Bookman Old Style" panose="02050604050505020204" pitchFamily="18" charset="0"/>
                <a:ea typeface="Tahoma" panose="020B0604030504040204" pitchFamily="34" charset="0"/>
                <a:cs typeface="Consolas" panose="020B0609020204030204" pitchFamily="49" charset="0"/>
              </a:rPr>
              <a:t>”</a:t>
            </a:r>
          </a:p>
          <a:p>
            <a:pPr algn="ctr"/>
            <a:r>
              <a:rPr lang="en-GB" sz="1400" b="1" dirty="0">
                <a:latin typeface="Bookman Old Style" panose="02050604050505020204" pitchFamily="18" charset="0"/>
                <a:ea typeface="Tahoma" panose="020B0604030504040204" pitchFamily="34" charset="0"/>
                <a:cs typeface="Consolas" panose="020B0609020204030204" pitchFamily="49" charset="0"/>
              </a:rPr>
              <a:t>- Duncan to Macbeth, 4.1</a:t>
            </a:r>
          </a:p>
        </p:txBody>
      </p:sp>
    </p:spTree>
    <p:extLst>
      <p:ext uri="{BB962C8B-B14F-4D97-AF65-F5344CB8AC3E}">
        <p14:creationId xmlns:p14="http://schemas.microsoft.com/office/powerpoint/2010/main" val="1204984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512" y="116632"/>
            <a:ext cx="8856984" cy="65527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Bookman Old Style" panose="02050604050505020204" pitchFamily="18" charset="0"/>
            </a:endParaRPr>
          </a:p>
        </p:txBody>
      </p:sp>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6797" b="72396" l="59668" r="93750"/>
                    </a14:imgEffect>
                  </a14:imgLayer>
                </a14:imgProps>
              </a:ext>
              <a:ext uri="{28A0092B-C50C-407E-A947-70E740481C1C}">
                <a14:useLocalDpi xmlns:a14="http://schemas.microsoft.com/office/drawing/2010/main" val="0"/>
              </a:ext>
            </a:extLst>
          </a:blip>
          <a:srcRect l="59800" t="16477" r="6251" b="29166"/>
          <a:stretch/>
        </p:blipFill>
        <p:spPr bwMode="auto">
          <a:xfrm>
            <a:off x="6419841" y="3867978"/>
            <a:ext cx="2645851" cy="317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809199" y="3441824"/>
            <a:ext cx="1296143" cy="1169551"/>
          </a:xfrm>
          <a:prstGeom prst="rect">
            <a:avLst/>
          </a:prstGeom>
          <a:noFill/>
        </p:spPr>
        <p:txBody>
          <a:bodyPr wrap="square" rtlCol="0">
            <a:spAutoFit/>
          </a:bodyPr>
          <a:lstStyle/>
          <a:p>
            <a:pPr algn="ctr"/>
            <a:r>
              <a:rPr lang="en-GB" sz="1400" dirty="0">
                <a:latin typeface="Bookman Old Style" panose="02050604050505020204" pitchFamily="18" charset="0"/>
                <a:ea typeface="Tahoma" panose="020B0604030504040204" pitchFamily="34" charset="0"/>
                <a:cs typeface="Consolas" panose="020B0609020204030204" pitchFamily="49" charset="0"/>
              </a:rPr>
              <a:t>“He was a second father”</a:t>
            </a:r>
            <a:br>
              <a:rPr lang="en-GB" sz="1400" dirty="0">
                <a:latin typeface="Bookman Old Style" panose="02050604050505020204" pitchFamily="18" charset="0"/>
                <a:ea typeface="Tahoma" panose="020B0604030504040204" pitchFamily="34" charset="0"/>
                <a:cs typeface="Consolas" panose="020B0609020204030204" pitchFamily="49" charset="0"/>
              </a:rPr>
            </a:br>
            <a:r>
              <a:rPr lang="en-GB" sz="1400" b="1" dirty="0">
                <a:latin typeface="Bookman Old Style" panose="02050604050505020204" pitchFamily="18" charset="0"/>
                <a:ea typeface="Tahoma" panose="020B0604030504040204" pitchFamily="34" charset="0"/>
                <a:cs typeface="Consolas" panose="020B0609020204030204" pitchFamily="49" charset="0"/>
              </a:rPr>
              <a:t>About Scrooge, S5</a:t>
            </a:r>
          </a:p>
        </p:txBody>
      </p:sp>
      <p:sp>
        <p:nvSpPr>
          <p:cNvPr id="8" name="TextBox 7"/>
          <p:cNvSpPr txBox="1"/>
          <p:nvPr/>
        </p:nvSpPr>
        <p:spPr>
          <a:xfrm>
            <a:off x="372378" y="429924"/>
            <a:ext cx="1895366" cy="954107"/>
          </a:xfrm>
          <a:prstGeom prst="rect">
            <a:avLst/>
          </a:prstGeom>
          <a:noFill/>
        </p:spPr>
        <p:txBody>
          <a:bodyPr wrap="square" rtlCol="0">
            <a:spAutoFit/>
          </a:bodyPr>
          <a:lstStyle/>
          <a:p>
            <a:pPr algn="ctr"/>
            <a:r>
              <a:rPr lang="en-GB" sz="1400" dirty="0">
                <a:latin typeface="Bookman Old Style" panose="02050604050505020204" pitchFamily="18" charset="0"/>
                <a:ea typeface="Tahoma" panose="020B0604030504040204" pitchFamily="34" charset="0"/>
                <a:cs typeface="Consolas" panose="020B0609020204030204" pitchFamily="49" charset="0"/>
              </a:rPr>
              <a:t>“W</a:t>
            </a:r>
            <a:r>
              <a:rPr lang="en-GB" sz="1400" dirty="0">
                <a:latin typeface="Bookman Old Style" panose="02050604050505020204" pitchFamily="18" charset="0"/>
              </a:rPr>
              <a:t>ent down a slide […]</a:t>
            </a:r>
          </a:p>
          <a:p>
            <a:pPr algn="ctr"/>
            <a:r>
              <a:rPr lang="en-GB" sz="1400" dirty="0">
                <a:latin typeface="Bookman Old Style" panose="02050604050505020204" pitchFamily="18" charset="0"/>
              </a:rPr>
              <a:t>twenty times</a:t>
            </a:r>
            <a:r>
              <a:rPr lang="en-GB" sz="1400" dirty="0">
                <a:latin typeface="Bookman Old Style" panose="02050604050505020204" pitchFamily="18" charset="0"/>
                <a:ea typeface="Tahoma" panose="020B0604030504040204" pitchFamily="34" charset="0"/>
                <a:cs typeface="Consolas" panose="020B0609020204030204" pitchFamily="49" charset="0"/>
              </a:rPr>
              <a:t>”</a:t>
            </a:r>
          </a:p>
          <a:p>
            <a:pPr algn="ctr"/>
            <a:r>
              <a:rPr lang="en-GB" sz="1400" b="1" dirty="0">
                <a:latin typeface="Bookman Old Style" panose="02050604050505020204" pitchFamily="18" charset="0"/>
                <a:ea typeface="Tahoma" panose="020B0604030504040204" pitchFamily="34" charset="0"/>
                <a:cs typeface="Consolas" panose="020B0609020204030204" pitchFamily="49" charset="0"/>
              </a:rPr>
              <a:t>- About Bob, S1</a:t>
            </a:r>
          </a:p>
        </p:txBody>
      </p:sp>
      <p:sp>
        <p:nvSpPr>
          <p:cNvPr id="9" name="TextBox 8"/>
          <p:cNvSpPr txBox="1"/>
          <p:nvPr/>
        </p:nvSpPr>
        <p:spPr>
          <a:xfrm>
            <a:off x="354729" y="5771618"/>
            <a:ext cx="2952328" cy="738664"/>
          </a:xfrm>
          <a:prstGeom prst="rect">
            <a:avLst/>
          </a:prstGeom>
          <a:noFill/>
        </p:spPr>
        <p:txBody>
          <a:bodyPr wrap="square" rtlCol="0">
            <a:spAutoFit/>
          </a:bodyPr>
          <a:lstStyle/>
          <a:p>
            <a:pPr algn="ctr"/>
            <a:r>
              <a:rPr lang="en-GB" sz="1400" dirty="0">
                <a:latin typeface="Bookman Old Style" panose="02050604050505020204" pitchFamily="18" charset="0"/>
                <a:ea typeface="Tahoma" panose="020B0604030504040204" pitchFamily="34" charset="0"/>
                <a:cs typeface="Consolas" panose="020B0609020204030204" pitchFamily="49" charset="0"/>
              </a:rPr>
              <a:t>“Another idol has displaced me[…] a golden one.”</a:t>
            </a:r>
          </a:p>
          <a:p>
            <a:pPr algn="ctr"/>
            <a:r>
              <a:rPr lang="en-GB" sz="1400" b="1" dirty="0">
                <a:latin typeface="Bookman Old Style" panose="02050604050505020204" pitchFamily="18" charset="0"/>
                <a:ea typeface="Tahoma" panose="020B0604030504040204" pitchFamily="34" charset="0"/>
                <a:cs typeface="Consolas" panose="020B0609020204030204" pitchFamily="49" charset="0"/>
              </a:rPr>
              <a:t>- Belle  (about money) S2</a:t>
            </a:r>
          </a:p>
        </p:txBody>
      </p:sp>
      <p:sp>
        <p:nvSpPr>
          <p:cNvPr id="2" name="Rectangle 1"/>
          <p:cNvSpPr/>
          <p:nvPr/>
        </p:nvSpPr>
        <p:spPr>
          <a:xfrm>
            <a:off x="3695311" y="1501552"/>
            <a:ext cx="1930152" cy="1384995"/>
          </a:xfrm>
          <a:prstGeom prst="rect">
            <a:avLst/>
          </a:prstGeom>
        </p:spPr>
        <p:txBody>
          <a:bodyPr wrap="square">
            <a:spAutoFit/>
          </a:bodyPr>
          <a:lstStyle/>
          <a:p>
            <a:pPr algn="ctr"/>
            <a:r>
              <a:rPr lang="en-GB" sz="1400" dirty="0">
                <a:latin typeface="Bookman Old Style" panose="02050604050505020204" pitchFamily="18" charset="0"/>
              </a:rPr>
              <a:t>“The happiness he gives, is quite as great as if it cost a fortune.”</a:t>
            </a:r>
          </a:p>
          <a:p>
            <a:pPr algn="ctr"/>
            <a:r>
              <a:rPr lang="en-GB" sz="1400" b="1" dirty="0">
                <a:latin typeface="Bookman Old Style" panose="02050604050505020204" pitchFamily="18" charset="0"/>
              </a:rPr>
              <a:t>- Scrooge about </a:t>
            </a:r>
            <a:r>
              <a:rPr lang="en-GB" sz="1400" b="1" dirty="0" err="1">
                <a:latin typeface="Bookman Old Style" panose="02050604050505020204" pitchFamily="18" charset="0"/>
              </a:rPr>
              <a:t>Fezziwig</a:t>
            </a:r>
            <a:r>
              <a:rPr lang="en-GB" sz="1400" b="1" dirty="0">
                <a:latin typeface="Bookman Old Style" panose="02050604050505020204" pitchFamily="18" charset="0"/>
              </a:rPr>
              <a:t>, S2</a:t>
            </a:r>
          </a:p>
        </p:txBody>
      </p:sp>
      <p:sp>
        <p:nvSpPr>
          <p:cNvPr id="11" name="Rectangle 10"/>
          <p:cNvSpPr/>
          <p:nvPr/>
        </p:nvSpPr>
        <p:spPr>
          <a:xfrm>
            <a:off x="7102435" y="481675"/>
            <a:ext cx="1780456" cy="954107"/>
          </a:xfrm>
          <a:prstGeom prst="rect">
            <a:avLst/>
          </a:prstGeom>
        </p:spPr>
        <p:txBody>
          <a:bodyPr wrap="square">
            <a:spAutoFit/>
          </a:bodyPr>
          <a:lstStyle/>
          <a:p>
            <a:pPr algn="ctr"/>
            <a:r>
              <a:rPr lang="en-GB" sz="1400" dirty="0">
                <a:latin typeface="Bookman Old Style" panose="02050604050505020204" pitchFamily="18" charset="0"/>
              </a:rPr>
              <a:t>“Hard and sharp as flint.”</a:t>
            </a:r>
          </a:p>
          <a:p>
            <a:pPr algn="ctr"/>
            <a:r>
              <a:rPr lang="en-GB" sz="1400" b="1" dirty="0">
                <a:latin typeface="Bookman Old Style" panose="02050604050505020204" pitchFamily="18" charset="0"/>
              </a:rPr>
              <a:t>- About Scrooge, S1</a:t>
            </a:r>
          </a:p>
        </p:txBody>
      </p:sp>
      <p:sp>
        <p:nvSpPr>
          <p:cNvPr id="12" name="Rectangle 11"/>
          <p:cNvSpPr/>
          <p:nvPr/>
        </p:nvSpPr>
        <p:spPr>
          <a:xfrm>
            <a:off x="7102435" y="1749966"/>
            <a:ext cx="1655618" cy="738664"/>
          </a:xfrm>
          <a:prstGeom prst="rect">
            <a:avLst/>
          </a:prstGeom>
        </p:spPr>
        <p:txBody>
          <a:bodyPr wrap="square">
            <a:spAutoFit/>
          </a:bodyPr>
          <a:lstStyle/>
          <a:p>
            <a:pPr algn="r"/>
            <a:r>
              <a:rPr lang="en-GB" sz="1400" dirty="0">
                <a:latin typeface="Bookman Old Style" panose="02050604050505020204" pitchFamily="18" charset="0"/>
              </a:rPr>
              <a:t>“A solitary boy.”</a:t>
            </a:r>
          </a:p>
          <a:p>
            <a:pPr algn="r"/>
            <a:r>
              <a:rPr lang="en-GB" sz="1400" b="1" dirty="0">
                <a:latin typeface="Bookman Old Style" panose="02050604050505020204" pitchFamily="18" charset="0"/>
              </a:rPr>
              <a:t>- About Scrooge as a child, S2</a:t>
            </a:r>
          </a:p>
        </p:txBody>
      </p:sp>
      <p:sp>
        <p:nvSpPr>
          <p:cNvPr id="3" name="Rectangle 2"/>
          <p:cNvSpPr/>
          <p:nvPr/>
        </p:nvSpPr>
        <p:spPr>
          <a:xfrm>
            <a:off x="395536" y="3397902"/>
            <a:ext cx="2870715" cy="1169551"/>
          </a:xfrm>
          <a:prstGeom prst="rect">
            <a:avLst/>
          </a:prstGeom>
        </p:spPr>
        <p:txBody>
          <a:bodyPr wrap="square">
            <a:spAutoFit/>
          </a:bodyPr>
          <a:lstStyle/>
          <a:p>
            <a:pPr algn="ctr"/>
            <a:r>
              <a:rPr lang="en-GB" sz="1400" dirty="0">
                <a:latin typeface="Bookman Old Style" panose="02050604050505020204" pitchFamily="18" charset="0"/>
              </a:rPr>
              <a:t>“Would you so soon put out, with worldly hands, the light I give.”</a:t>
            </a:r>
          </a:p>
          <a:p>
            <a:pPr algn="ctr"/>
            <a:r>
              <a:rPr lang="en-GB" sz="1400" b="1" dirty="0">
                <a:latin typeface="Bookman Old Style" panose="02050604050505020204" pitchFamily="18" charset="0"/>
              </a:rPr>
              <a:t>- Ghost of Christmas Past, S2</a:t>
            </a:r>
          </a:p>
        </p:txBody>
      </p:sp>
      <p:sp>
        <p:nvSpPr>
          <p:cNvPr id="13" name="TextBox 12"/>
          <p:cNvSpPr txBox="1"/>
          <p:nvPr/>
        </p:nvSpPr>
        <p:spPr>
          <a:xfrm>
            <a:off x="714901" y="4611375"/>
            <a:ext cx="2952328" cy="954107"/>
          </a:xfrm>
          <a:prstGeom prst="rect">
            <a:avLst/>
          </a:prstGeom>
          <a:noFill/>
        </p:spPr>
        <p:txBody>
          <a:bodyPr wrap="square" rtlCol="0">
            <a:spAutoFit/>
          </a:bodyPr>
          <a:lstStyle/>
          <a:p>
            <a:pPr algn="ctr"/>
            <a:r>
              <a:rPr lang="en-GB" sz="1400" dirty="0">
                <a:latin typeface="Bookman Old Style" panose="02050604050505020204" pitchFamily="18" charset="0"/>
                <a:ea typeface="Tahoma" panose="020B0604030504040204" pitchFamily="34" charset="0"/>
                <a:cs typeface="Consolas" panose="020B0609020204030204" pitchFamily="49" charset="0"/>
              </a:rPr>
              <a:t>“</a:t>
            </a:r>
            <a:r>
              <a:rPr lang="en-GB" sz="1400" dirty="0">
                <a:latin typeface="Bookman Old Style" panose="02050604050505020204" pitchFamily="18" charset="0"/>
              </a:rPr>
              <a:t>no other covering than a holly wreath</a:t>
            </a:r>
            <a:r>
              <a:rPr lang="en-GB" sz="1400" dirty="0">
                <a:latin typeface="Bookman Old Style" panose="02050604050505020204" pitchFamily="18" charset="0"/>
                <a:ea typeface="Tahoma" panose="020B0604030504040204" pitchFamily="34" charset="0"/>
                <a:cs typeface="Consolas" panose="020B0609020204030204" pitchFamily="49" charset="0"/>
              </a:rPr>
              <a:t>”</a:t>
            </a:r>
          </a:p>
          <a:p>
            <a:pPr algn="ctr"/>
            <a:r>
              <a:rPr lang="en-GB" sz="1400" b="1" dirty="0">
                <a:latin typeface="Bookman Old Style" panose="02050604050505020204" pitchFamily="18" charset="0"/>
                <a:ea typeface="Tahoma" panose="020B0604030504040204" pitchFamily="34" charset="0"/>
                <a:cs typeface="Consolas" panose="020B0609020204030204" pitchFamily="49" charset="0"/>
              </a:rPr>
              <a:t>- About Ghost of Christmas Present’s head, S3</a:t>
            </a:r>
          </a:p>
        </p:txBody>
      </p:sp>
      <p:sp>
        <p:nvSpPr>
          <p:cNvPr id="14" name="TextBox 13"/>
          <p:cNvSpPr txBox="1"/>
          <p:nvPr/>
        </p:nvSpPr>
        <p:spPr>
          <a:xfrm>
            <a:off x="5716687" y="2618619"/>
            <a:ext cx="2952328" cy="523220"/>
          </a:xfrm>
          <a:prstGeom prst="rect">
            <a:avLst/>
          </a:prstGeom>
          <a:noFill/>
        </p:spPr>
        <p:txBody>
          <a:bodyPr wrap="square" rtlCol="0">
            <a:spAutoFit/>
          </a:bodyPr>
          <a:lstStyle/>
          <a:p>
            <a:pPr algn="ctr"/>
            <a:r>
              <a:rPr lang="en-GB" sz="1400" dirty="0">
                <a:latin typeface="Bookman Old Style" panose="02050604050505020204" pitchFamily="18" charset="0"/>
                <a:ea typeface="Tahoma" panose="020B0604030504040204" pitchFamily="34" charset="0"/>
                <a:cs typeface="Consolas" panose="020B0609020204030204" pitchFamily="49" charset="0"/>
              </a:rPr>
              <a:t>“As good as gold”</a:t>
            </a:r>
          </a:p>
          <a:p>
            <a:pPr algn="ctr"/>
            <a:r>
              <a:rPr lang="en-GB" sz="1400" b="1" dirty="0">
                <a:latin typeface="Bookman Old Style" panose="02050604050505020204" pitchFamily="18" charset="0"/>
                <a:ea typeface="Tahoma" panose="020B0604030504040204" pitchFamily="34" charset="0"/>
                <a:cs typeface="Consolas" panose="020B0609020204030204" pitchFamily="49" charset="0"/>
              </a:rPr>
              <a:t>- Bob about Tim, S3</a:t>
            </a:r>
          </a:p>
        </p:txBody>
      </p:sp>
      <p:sp>
        <p:nvSpPr>
          <p:cNvPr id="15" name="TextBox 14"/>
          <p:cNvSpPr txBox="1"/>
          <p:nvPr/>
        </p:nvSpPr>
        <p:spPr>
          <a:xfrm>
            <a:off x="2510699" y="830035"/>
            <a:ext cx="2952328" cy="523220"/>
          </a:xfrm>
          <a:prstGeom prst="rect">
            <a:avLst/>
          </a:prstGeom>
          <a:noFill/>
        </p:spPr>
        <p:txBody>
          <a:bodyPr wrap="square" rtlCol="0">
            <a:spAutoFit/>
          </a:bodyPr>
          <a:lstStyle/>
          <a:p>
            <a:pPr algn="ctr"/>
            <a:r>
              <a:rPr lang="en-GB" sz="1400" dirty="0">
                <a:latin typeface="Bookman Old Style" panose="02050604050505020204" pitchFamily="18" charset="0"/>
                <a:ea typeface="Tahoma" panose="020B0604030504040204" pitchFamily="34" charset="0"/>
                <a:cs typeface="Consolas" panose="020B0609020204030204" pitchFamily="49" charset="0"/>
              </a:rPr>
              <a:t>“My little child.”</a:t>
            </a:r>
          </a:p>
          <a:p>
            <a:pPr algn="ctr"/>
            <a:r>
              <a:rPr lang="en-GB" sz="1400" b="1" dirty="0">
                <a:latin typeface="Bookman Old Style" panose="02050604050505020204" pitchFamily="18" charset="0"/>
                <a:ea typeface="Tahoma" panose="020B0604030504040204" pitchFamily="34" charset="0"/>
                <a:cs typeface="Consolas" panose="020B0609020204030204" pitchFamily="49" charset="0"/>
              </a:rPr>
              <a:t>- Bob crying about Tim, S4</a:t>
            </a:r>
          </a:p>
        </p:txBody>
      </p:sp>
      <p:sp>
        <p:nvSpPr>
          <p:cNvPr id="16" name="TextBox 15"/>
          <p:cNvSpPr txBox="1"/>
          <p:nvPr/>
        </p:nvSpPr>
        <p:spPr>
          <a:xfrm>
            <a:off x="3732880" y="3748417"/>
            <a:ext cx="1892583" cy="738664"/>
          </a:xfrm>
          <a:prstGeom prst="rect">
            <a:avLst/>
          </a:prstGeom>
          <a:noFill/>
        </p:spPr>
        <p:txBody>
          <a:bodyPr wrap="square" rtlCol="0">
            <a:spAutoFit/>
          </a:bodyPr>
          <a:lstStyle/>
          <a:p>
            <a:pPr algn="ctr"/>
            <a:r>
              <a:rPr lang="en-GB" sz="1400" dirty="0">
                <a:latin typeface="Bookman Old Style" panose="02050604050505020204" pitchFamily="18" charset="0"/>
                <a:ea typeface="Tahoma" panose="020B0604030504040204" pitchFamily="34" charset="0"/>
                <a:cs typeface="Consolas" panose="020B0609020204030204" pitchFamily="49" charset="0"/>
              </a:rPr>
              <a:t>“I wear the chain I forged in life.”</a:t>
            </a:r>
          </a:p>
          <a:p>
            <a:pPr algn="ctr"/>
            <a:r>
              <a:rPr lang="en-GB" sz="1400" dirty="0">
                <a:latin typeface="Bookman Old Style" panose="02050604050505020204" pitchFamily="18" charset="0"/>
                <a:ea typeface="Tahoma" panose="020B0604030504040204" pitchFamily="34" charset="0"/>
                <a:cs typeface="Consolas" panose="020B0609020204030204" pitchFamily="49" charset="0"/>
              </a:rPr>
              <a:t>- </a:t>
            </a:r>
            <a:r>
              <a:rPr lang="en-GB" sz="1400" b="1" dirty="0">
                <a:latin typeface="Bookman Old Style" panose="02050604050505020204" pitchFamily="18" charset="0"/>
                <a:ea typeface="Tahoma" panose="020B0604030504040204" pitchFamily="34" charset="0"/>
                <a:cs typeface="Consolas" panose="020B0609020204030204" pitchFamily="49" charset="0"/>
              </a:rPr>
              <a:t>Jacob Marley, S1</a:t>
            </a:r>
          </a:p>
        </p:txBody>
      </p:sp>
      <p:sp>
        <p:nvSpPr>
          <p:cNvPr id="17" name="TextBox 16"/>
          <p:cNvSpPr txBox="1"/>
          <p:nvPr/>
        </p:nvSpPr>
        <p:spPr>
          <a:xfrm>
            <a:off x="5570562" y="906977"/>
            <a:ext cx="1364285" cy="1169551"/>
          </a:xfrm>
          <a:prstGeom prst="rect">
            <a:avLst/>
          </a:prstGeom>
          <a:noFill/>
        </p:spPr>
        <p:txBody>
          <a:bodyPr wrap="square" rtlCol="0">
            <a:spAutoFit/>
          </a:bodyPr>
          <a:lstStyle/>
          <a:p>
            <a:pPr algn="ctr"/>
            <a:r>
              <a:rPr lang="en-GB" sz="1400" dirty="0">
                <a:latin typeface="Bookman Old Style" panose="02050604050505020204" pitchFamily="18" charset="0"/>
                <a:ea typeface="Tahoma" panose="020B0604030504040204" pitchFamily="34" charset="0"/>
                <a:cs typeface="Consolas" panose="020B0609020204030204" pitchFamily="49" charset="0"/>
              </a:rPr>
              <a:t>“Threadbare” “shabby” “darned”</a:t>
            </a:r>
          </a:p>
          <a:p>
            <a:pPr algn="ctr"/>
            <a:r>
              <a:rPr lang="en-GB" sz="1400" b="1" dirty="0">
                <a:latin typeface="Bookman Old Style" panose="02050604050505020204" pitchFamily="18" charset="0"/>
                <a:ea typeface="Tahoma" panose="020B0604030504040204" pitchFamily="34" charset="0"/>
                <a:cs typeface="Consolas" panose="020B0609020204030204" pitchFamily="49" charset="0"/>
              </a:rPr>
              <a:t>- </a:t>
            </a:r>
            <a:r>
              <a:rPr lang="en-GB" sz="1400" b="1" dirty="0" err="1">
                <a:latin typeface="Bookman Old Style" panose="02050604050505020204" pitchFamily="18" charset="0"/>
                <a:ea typeface="Tahoma" panose="020B0604030504040204" pitchFamily="34" charset="0"/>
                <a:cs typeface="Consolas" panose="020B0609020204030204" pitchFamily="49" charset="0"/>
              </a:rPr>
              <a:t>Cratchit</a:t>
            </a:r>
            <a:r>
              <a:rPr lang="en-GB" sz="1400" b="1" dirty="0">
                <a:latin typeface="Bookman Old Style" panose="02050604050505020204" pitchFamily="18" charset="0"/>
                <a:ea typeface="Tahoma" panose="020B0604030504040204" pitchFamily="34" charset="0"/>
                <a:cs typeface="Consolas" panose="020B0609020204030204" pitchFamily="49" charset="0"/>
              </a:rPr>
              <a:t> clothes S3</a:t>
            </a:r>
          </a:p>
        </p:txBody>
      </p:sp>
      <p:sp>
        <p:nvSpPr>
          <p:cNvPr id="4" name="Rectangle 3"/>
          <p:cNvSpPr/>
          <p:nvPr/>
        </p:nvSpPr>
        <p:spPr>
          <a:xfrm>
            <a:off x="3244568" y="2918163"/>
            <a:ext cx="2696595" cy="736134"/>
          </a:xfrm>
          <a:prstGeom prst="rect">
            <a:avLst/>
          </a:prstGeom>
        </p:spPr>
        <p:txBody>
          <a:bodyPr wrap="square">
            <a:spAutoFit/>
          </a:bodyPr>
          <a:lstStyle/>
          <a:p>
            <a:pPr algn="ctr"/>
            <a:r>
              <a:rPr lang="en-GB" sz="1400" dirty="0">
                <a:latin typeface="Bookman Old Style" panose="02050604050505020204" pitchFamily="18" charset="0"/>
              </a:rPr>
              <a:t>“Ragged, scowling, wolfish”</a:t>
            </a:r>
          </a:p>
          <a:p>
            <a:pPr algn="ctr"/>
            <a:r>
              <a:rPr lang="en-GB" sz="1400" b="1" dirty="0">
                <a:latin typeface="Bookman Old Style" panose="02050604050505020204" pitchFamily="18" charset="0"/>
              </a:rPr>
              <a:t>- About Ignorance and Want, S3</a:t>
            </a:r>
          </a:p>
        </p:txBody>
      </p:sp>
      <p:sp>
        <p:nvSpPr>
          <p:cNvPr id="19" name="TextBox 18"/>
          <p:cNvSpPr txBox="1"/>
          <p:nvPr/>
        </p:nvSpPr>
        <p:spPr>
          <a:xfrm>
            <a:off x="5593615" y="3259365"/>
            <a:ext cx="2399048" cy="738664"/>
          </a:xfrm>
          <a:prstGeom prst="rect">
            <a:avLst/>
          </a:prstGeom>
          <a:noFill/>
        </p:spPr>
        <p:txBody>
          <a:bodyPr wrap="square" rtlCol="0">
            <a:spAutoFit/>
          </a:bodyPr>
          <a:lstStyle/>
          <a:p>
            <a:pPr algn="ctr"/>
            <a:r>
              <a:rPr lang="en-GB" sz="1400" dirty="0">
                <a:latin typeface="Bookman Old Style" panose="02050604050505020204" pitchFamily="18" charset="0"/>
                <a:ea typeface="Tahoma" panose="020B0604030504040204" pitchFamily="34" charset="0"/>
                <a:cs typeface="Consolas" panose="020B0609020204030204" pitchFamily="49" charset="0"/>
              </a:rPr>
              <a:t>“Spirit, conduct me where you will”</a:t>
            </a:r>
          </a:p>
          <a:p>
            <a:pPr algn="ctr"/>
            <a:r>
              <a:rPr lang="en-GB" sz="1400" b="1" dirty="0">
                <a:latin typeface="Bookman Old Style" panose="02050604050505020204" pitchFamily="18" charset="0"/>
                <a:ea typeface="Tahoma" panose="020B0604030504040204" pitchFamily="34" charset="0"/>
                <a:cs typeface="Consolas" panose="020B0609020204030204" pitchFamily="49" charset="0"/>
              </a:rPr>
              <a:t>- Scrooge S4</a:t>
            </a:r>
          </a:p>
        </p:txBody>
      </p:sp>
      <p:sp>
        <p:nvSpPr>
          <p:cNvPr id="18" name="Rectangle 17"/>
          <p:cNvSpPr/>
          <p:nvPr/>
        </p:nvSpPr>
        <p:spPr>
          <a:xfrm>
            <a:off x="395536" y="1642245"/>
            <a:ext cx="2773149" cy="954107"/>
          </a:xfrm>
          <a:prstGeom prst="rect">
            <a:avLst/>
          </a:prstGeom>
        </p:spPr>
        <p:txBody>
          <a:bodyPr wrap="square">
            <a:spAutoFit/>
          </a:bodyPr>
          <a:lstStyle/>
          <a:p>
            <a:r>
              <a:rPr lang="en-GB" sz="1400" dirty="0">
                <a:latin typeface="Bookman Old Style" panose="02050604050505020204" pitchFamily="18" charset="0"/>
              </a:rPr>
              <a:t>It really seemed as if he had known our Tiny Tim, and felt with us.</a:t>
            </a:r>
          </a:p>
          <a:p>
            <a:r>
              <a:rPr lang="en-GB" sz="1400" b="1" dirty="0">
                <a:latin typeface="Bookman Old Style" panose="02050604050505020204" pitchFamily="18" charset="0"/>
              </a:rPr>
              <a:t>- Bob about Fred, S4</a:t>
            </a:r>
          </a:p>
        </p:txBody>
      </p:sp>
      <p:sp>
        <p:nvSpPr>
          <p:cNvPr id="21" name="TextBox 20"/>
          <p:cNvSpPr txBox="1"/>
          <p:nvPr/>
        </p:nvSpPr>
        <p:spPr>
          <a:xfrm>
            <a:off x="460583" y="2722599"/>
            <a:ext cx="2952328" cy="523220"/>
          </a:xfrm>
          <a:prstGeom prst="rect">
            <a:avLst/>
          </a:prstGeom>
          <a:noFill/>
        </p:spPr>
        <p:txBody>
          <a:bodyPr wrap="square" rtlCol="0">
            <a:spAutoFit/>
          </a:bodyPr>
          <a:lstStyle/>
          <a:p>
            <a:pPr algn="ctr"/>
            <a:r>
              <a:rPr lang="en-GB" sz="1400" dirty="0">
                <a:latin typeface="Bookman Old Style" panose="02050604050505020204" pitchFamily="18" charset="0"/>
                <a:ea typeface="Tahoma" panose="020B0604030504040204" pitchFamily="34" charset="0"/>
                <a:cs typeface="Consolas" panose="020B0609020204030204" pitchFamily="49" charset="0"/>
              </a:rPr>
              <a:t>“I’m quite a baby.”</a:t>
            </a:r>
          </a:p>
          <a:p>
            <a:pPr algn="ctr"/>
            <a:r>
              <a:rPr lang="en-GB" sz="1400" dirty="0">
                <a:latin typeface="Bookman Old Style" panose="02050604050505020204" pitchFamily="18" charset="0"/>
                <a:ea typeface="Tahoma" panose="020B0604030504040204" pitchFamily="34" charset="0"/>
                <a:cs typeface="Consolas" panose="020B0609020204030204" pitchFamily="49" charset="0"/>
              </a:rPr>
              <a:t>- </a:t>
            </a:r>
            <a:r>
              <a:rPr lang="en-GB" sz="1400" b="1" dirty="0">
                <a:latin typeface="Bookman Old Style" panose="02050604050505020204" pitchFamily="18" charset="0"/>
                <a:ea typeface="Tahoma" panose="020B0604030504040204" pitchFamily="34" charset="0"/>
                <a:cs typeface="Consolas" panose="020B0609020204030204" pitchFamily="49" charset="0"/>
              </a:rPr>
              <a:t>Scrooge, S5</a:t>
            </a:r>
          </a:p>
        </p:txBody>
      </p:sp>
      <p:sp>
        <p:nvSpPr>
          <p:cNvPr id="22" name="TextBox 21"/>
          <p:cNvSpPr txBox="1"/>
          <p:nvPr/>
        </p:nvSpPr>
        <p:spPr>
          <a:xfrm>
            <a:off x="395536" y="260648"/>
            <a:ext cx="8424936" cy="584775"/>
          </a:xfrm>
          <a:prstGeom prst="rect">
            <a:avLst/>
          </a:prstGeom>
          <a:noFill/>
        </p:spPr>
        <p:txBody>
          <a:bodyPr wrap="square" rtlCol="0">
            <a:spAutoFit/>
          </a:bodyPr>
          <a:lstStyle/>
          <a:p>
            <a:pPr algn="ctr"/>
            <a:r>
              <a:rPr lang="en-GB" sz="3200" b="1" dirty="0">
                <a:latin typeface="Consolas" panose="020B0609020204030204" pitchFamily="49" charset="0"/>
                <a:ea typeface="Tahoma" panose="020B0604030504040204" pitchFamily="34" charset="0"/>
                <a:cs typeface="Consolas" panose="020B0609020204030204" pitchFamily="49" charset="0"/>
              </a:rPr>
              <a:t>A Christmas Carol</a:t>
            </a:r>
          </a:p>
        </p:txBody>
      </p:sp>
      <p:sp>
        <p:nvSpPr>
          <p:cNvPr id="6" name="Rectangle 5">
            <a:extLst>
              <a:ext uri="{FF2B5EF4-FFF2-40B4-BE49-F238E27FC236}">
                <a16:creationId xmlns:a16="http://schemas.microsoft.com/office/drawing/2014/main" xmlns="" id="{3B9781EB-4633-43D1-825B-75752A97FB15}"/>
              </a:ext>
            </a:extLst>
          </p:cNvPr>
          <p:cNvSpPr/>
          <p:nvPr/>
        </p:nvSpPr>
        <p:spPr>
          <a:xfrm>
            <a:off x="3988769" y="4900979"/>
            <a:ext cx="2197667" cy="1600438"/>
          </a:xfrm>
          <a:prstGeom prst="rect">
            <a:avLst/>
          </a:prstGeom>
        </p:spPr>
        <p:txBody>
          <a:bodyPr wrap="square">
            <a:spAutoFit/>
          </a:bodyPr>
          <a:lstStyle/>
          <a:p>
            <a:pPr algn="ctr"/>
            <a:r>
              <a:rPr lang="en-GB" sz="1400" dirty="0">
                <a:latin typeface="Bookman Old Style" panose="02050604050505020204" pitchFamily="18" charset="0"/>
              </a:rPr>
              <a:t>“This boy is Ignorance. This girl is Want. Beware them both[…]but most of all beware this boy.”</a:t>
            </a:r>
            <a:r>
              <a:rPr lang="en-GB" sz="1400" b="1" dirty="0">
                <a:latin typeface="Bookman Old Style" panose="02050604050505020204" pitchFamily="18" charset="0"/>
              </a:rPr>
              <a:t/>
            </a:r>
            <a:br>
              <a:rPr lang="en-GB" sz="1400" b="1" dirty="0">
                <a:latin typeface="Bookman Old Style" panose="02050604050505020204" pitchFamily="18" charset="0"/>
              </a:rPr>
            </a:br>
            <a:r>
              <a:rPr lang="en-GB" sz="1400" b="1" dirty="0">
                <a:latin typeface="Bookman Old Style" panose="02050604050505020204" pitchFamily="18" charset="0"/>
              </a:rPr>
              <a:t>- About Ignorance and Want, S3</a:t>
            </a:r>
            <a:endParaRPr lang="en-GB" sz="1400" dirty="0">
              <a:latin typeface="Bookman Old Style" panose="02050604050505020204" pitchFamily="18" charset="0"/>
            </a:endParaRPr>
          </a:p>
        </p:txBody>
      </p:sp>
    </p:spTree>
    <p:extLst>
      <p:ext uri="{BB962C8B-B14F-4D97-AF65-F5344CB8AC3E}">
        <p14:creationId xmlns:p14="http://schemas.microsoft.com/office/powerpoint/2010/main" val="1788262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36" y="260648"/>
            <a:ext cx="8424936" cy="584775"/>
          </a:xfrm>
          <a:prstGeom prst="rect">
            <a:avLst/>
          </a:prstGeom>
          <a:noFill/>
        </p:spPr>
        <p:txBody>
          <a:bodyPr wrap="square" rtlCol="0">
            <a:spAutoFit/>
          </a:bodyPr>
          <a:lstStyle/>
          <a:p>
            <a:pPr algn="ctr"/>
            <a:r>
              <a:rPr lang="en-GB" sz="3200" dirty="0">
                <a:latin typeface="Consolas" panose="020B0609020204030204" pitchFamily="49" charset="0"/>
                <a:ea typeface="Tahoma" panose="020B0604030504040204" pitchFamily="34" charset="0"/>
                <a:cs typeface="Consolas" panose="020B0609020204030204" pitchFamily="49" charset="0"/>
              </a:rPr>
              <a:t>Poetry Anthology</a:t>
            </a:r>
          </a:p>
        </p:txBody>
      </p:sp>
      <p:sp>
        <p:nvSpPr>
          <p:cNvPr id="7" name="Rectangle 6"/>
          <p:cNvSpPr/>
          <p:nvPr/>
        </p:nvSpPr>
        <p:spPr>
          <a:xfrm>
            <a:off x="179512" y="116632"/>
            <a:ext cx="8856984" cy="65527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09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5000" b="54557" l="57813" r="95313"/>
                    </a14:imgEffect>
                  </a14:imgLayer>
                </a14:imgProps>
              </a:ext>
              <a:ext uri="{28A0092B-C50C-407E-A947-70E740481C1C}">
                <a14:useLocalDpi xmlns:a14="http://schemas.microsoft.com/office/drawing/2010/main" val="0"/>
              </a:ext>
            </a:extLst>
          </a:blip>
          <a:srcRect l="57671" t="23106" r="4119" b="44129"/>
          <a:stretch/>
        </p:blipFill>
        <p:spPr bwMode="auto">
          <a:xfrm>
            <a:off x="467513" y="5247405"/>
            <a:ext cx="2430730" cy="1563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10873" y="4725143"/>
            <a:ext cx="2909771" cy="646331"/>
          </a:xfrm>
          <a:prstGeom prst="rect">
            <a:avLst/>
          </a:prstGeom>
        </p:spPr>
        <p:txBody>
          <a:bodyPr wrap="none">
            <a:spAutoFit/>
          </a:bodyPr>
          <a:lstStyle/>
          <a:p>
            <a:pPr algn="ctr"/>
            <a:r>
              <a:rPr lang="en-GB" b="1" i="1" dirty="0">
                <a:latin typeface="Bookman Old Style" panose="02050604050505020204" pitchFamily="18" charset="0"/>
                <a:ea typeface="Tahoma" panose="020B0604030504040204" pitchFamily="34" charset="0"/>
                <a:cs typeface="Consolas" panose="020B0609020204030204" pitchFamily="49" charset="0"/>
              </a:rPr>
              <a:t>Living Space:</a:t>
            </a:r>
            <a:br>
              <a:rPr lang="en-GB" b="1" i="1" dirty="0">
                <a:latin typeface="Bookman Old Style" panose="02050604050505020204" pitchFamily="18" charset="0"/>
                <a:ea typeface="Tahoma" panose="020B0604030504040204" pitchFamily="34" charset="0"/>
                <a:cs typeface="Consolas" panose="020B0609020204030204" pitchFamily="49" charset="0"/>
              </a:rPr>
            </a:br>
            <a:r>
              <a:rPr lang="en-GB" dirty="0">
                <a:latin typeface="Bookman Old Style" panose="02050604050505020204" pitchFamily="18" charset="0"/>
                <a:ea typeface="Tahoma" panose="020B0604030504040204" pitchFamily="34" charset="0"/>
                <a:cs typeface="Consolas" panose="020B0609020204030204" pitchFamily="49" charset="0"/>
              </a:rPr>
              <a:t>“Fragile curves of white”</a:t>
            </a:r>
          </a:p>
        </p:txBody>
      </p:sp>
      <p:pic>
        <p:nvPicPr>
          <p:cNvPr id="4099"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5234" b="64844" l="65137" r="88184"/>
                    </a14:imgEffect>
                  </a14:imgLayer>
                </a14:imgProps>
              </a:ext>
              <a:ext uri="{28A0092B-C50C-407E-A947-70E740481C1C}">
                <a14:useLocalDpi xmlns:a14="http://schemas.microsoft.com/office/drawing/2010/main" val="0"/>
              </a:ext>
            </a:extLst>
          </a:blip>
          <a:srcRect l="62642" t="13636" r="11023" b="37879"/>
          <a:stretch/>
        </p:blipFill>
        <p:spPr bwMode="auto">
          <a:xfrm rot="21229505">
            <a:off x="6068050" y="2159171"/>
            <a:ext cx="1386915" cy="1915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192239" y="2023765"/>
            <a:ext cx="1655413" cy="1200329"/>
          </a:xfrm>
          <a:prstGeom prst="rect">
            <a:avLst/>
          </a:prstGeom>
        </p:spPr>
        <p:txBody>
          <a:bodyPr wrap="square">
            <a:spAutoFit/>
          </a:bodyPr>
          <a:lstStyle/>
          <a:p>
            <a:pPr algn="ctr"/>
            <a:r>
              <a:rPr lang="en-GB" b="1" i="1" dirty="0">
                <a:latin typeface="Bookman Old Style" panose="02050604050505020204" pitchFamily="18" charset="0"/>
                <a:ea typeface="Tahoma" panose="020B0604030504040204" pitchFamily="34" charset="0"/>
                <a:cs typeface="Consolas" panose="020B0609020204030204" pitchFamily="49" charset="0"/>
              </a:rPr>
              <a:t>Valentine:</a:t>
            </a:r>
            <a:br>
              <a:rPr lang="en-GB" b="1" i="1" dirty="0">
                <a:latin typeface="Bookman Old Style" panose="02050604050505020204" pitchFamily="18" charset="0"/>
                <a:ea typeface="Tahoma" panose="020B0604030504040204" pitchFamily="34" charset="0"/>
                <a:cs typeface="Consolas" panose="020B0609020204030204" pitchFamily="49" charset="0"/>
              </a:rPr>
            </a:br>
            <a:r>
              <a:rPr lang="en-GB" dirty="0">
                <a:latin typeface="Bookman Old Style" panose="02050604050505020204" pitchFamily="18" charset="0"/>
                <a:ea typeface="Tahoma" panose="020B0604030504040204" pitchFamily="34" charset="0"/>
                <a:cs typeface="Consolas" panose="020B0609020204030204" pitchFamily="49" charset="0"/>
              </a:rPr>
              <a:t>“Its fierce kiss will stay on your lips”</a:t>
            </a:r>
          </a:p>
        </p:txBody>
      </p:sp>
      <p:pic>
        <p:nvPicPr>
          <p:cNvPr id="4100" name="Picture 4"/>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5625" b="51172" l="51270" r="91016"/>
                    </a14:imgEffect>
                  </a14:imgLayer>
                </a14:imgProps>
              </a:ext>
              <a:ext uri="{28A0092B-C50C-407E-A947-70E740481C1C}">
                <a14:useLocalDpi xmlns:a14="http://schemas.microsoft.com/office/drawing/2010/main" val="0"/>
              </a:ext>
            </a:extLst>
          </a:blip>
          <a:srcRect l="53869" t="13046" r="4228" b="52232"/>
          <a:stretch/>
        </p:blipFill>
        <p:spPr bwMode="auto">
          <a:xfrm>
            <a:off x="6540991" y="3678534"/>
            <a:ext cx="2816471" cy="1750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5148064" y="5428868"/>
            <a:ext cx="3990576" cy="1200329"/>
          </a:xfrm>
          <a:prstGeom prst="rect">
            <a:avLst/>
          </a:prstGeom>
        </p:spPr>
        <p:txBody>
          <a:bodyPr wrap="square">
            <a:spAutoFit/>
          </a:bodyPr>
          <a:lstStyle/>
          <a:p>
            <a:pPr algn="ctr"/>
            <a:r>
              <a:rPr lang="en-GB" b="1" i="1" dirty="0">
                <a:latin typeface="Bookman Old Style" panose="02050604050505020204" pitchFamily="18" charset="0"/>
                <a:ea typeface="Tahoma" panose="020B0604030504040204" pitchFamily="34" charset="0"/>
                <a:cs typeface="Consolas" panose="020B0609020204030204" pitchFamily="49" charset="0"/>
              </a:rPr>
              <a:t>London:</a:t>
            </a:r>
            <a:br>
              <a:rPr lang="en-GB" b="1" i="1" dirty="0">
                <a:latin typeface="Bookman Old Style" panose="02050604050505020204" pitchFamily="18" charset="0"/>
                <a:ea typeface="Tahoma" panose="020B0604030504040204" pitchFamily="34" charset="0"/>
                <a:cs typeface="Consolas" panose="020B0609020204030204" pitchFamily="49" charset="0"/>
              </a:rPr>
            </a:br>
            <a:r>
              <a:rPr lang="en-GB" dirty="0">
                <a:latin typeface="Bookman Old Style" panose="02050604050505020204" pitchFamily="18" charset="0"/>
                <a:ea typeface="Tahoma" panose="020B0604030504040204" pitchFamily="34" charset="0"/>
                <a:cs typeface="Consolas" panose="020B0609020204030204" pitchFamily="49" charset="0"/>
              </a:rPr>
              <a:t>“And the hapless soldier’s sigh </a:t>
            </a:r>
          </a:p>
          <a:p>
            <a:pPr algn="ctr"/>
            <a:r>
              <a:rPr lang="en-GB" dirty="0">
                <a:latin typeface="Bookman Old Style" panose="02050604050505020204" pitchFamily="18" charset="0"/>
                <a:ea typeface="Tahoma" panose="020B0604030504040204" pitchFamily="34" charset="0"/>
                <a:cs typeface="Consolas" panose="020B0609020204030204" pitchFamily="49" charset="0"/>
              </a:rPr>
              <a:t>Runs in blood down the palace walls”</a:t>
            </a:r>
          </a:p>
        </p:txBody>
      </p:sp>
      <p:pic>
        <p:nvPicPr>
          <p:cNvPr id="4103" name="Picture 7"/>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6406" b="47917" l="52637" r="94434"/>
                    </a14:imgEffect>
                    <a14:imgEffect>
                      <a14:sharpenSoften amount="50000"/>
                    </a14:imgEffect>
                  </a14:imgLayer>
                </a14:imgProps>
              </a:ext>
              <a:ext uri="{28A0092B-C50C-407E-A947-70E740481C1C}">
                <a14:useLocalDpi xmlns:a14="http://schemas.microsoft.com/office/drawing/2010/main" val="0"/>
              </a:ext>
            </a:extLst>
          </a:blip>
          <a:srcRect l="57292" t="16419" r="5357" b="50492"/>
          <a:stretch/>
        </p:blipFill>
        <p:spPr bwMode="auto">
          <a:xfrm rot="20694620">
            <a:off x="376586" y="382047"/>
            <a:ext cx="2235824" cy="1485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329129" y="1772815"/>
            <a:ext cx="3009157" cy="646331"/>
          </a:xfrm>
          <a:prstGeom prst="rect">
            <a:avLst/>
          </a:prstGeom>
        </p:spPr>
        <p:txBody>
          <a:bodyPr wrap="none">
            <a:spAutoFit/>
          </a:bodyPr>
          <a:lstStyle/>
          <a:p>
            <a:pPr algn="ctr"/>
            <a:r>
              <a:rPr lang="en-GB" b="1" i="1" dirty="0">
                <a:latin typeface="Bookman Old Style" panose="02050604050505020204" pitchFamily="18" charset="0"/>
                <a:ea typeface="Tahoma" panose="020B0604030504040204" pitchFamily="34" charset="0"/>
                <a:cs typeface="Consolas" panose="020B0609020204030204" pitchFamily="49" charset="0"/>
              </a:rPr>
              <a:t>Afternoons:</a:t>
            </a:r>
            <a:br>
              <a:rPr lang="en-GB" b="1" i="1" dirty="0">
                <a:latin typeface="Bookman Old Style" panose="02050604050505020204" pitchFamily="18" charset="0"/>
                <a:ea typeface="Tahoma" panose="020B0604030504040204" pitchFamily="34" charset="0"/>
                <a:cs typeface="Consolas" panose="020B0609020204030204" pitchFamily="49" charset="0"/>
              </a:rPr>
            </a:br>
            <a:r>
              <a:rPr lang="en-GB" dirty="0">
                <a:latin typeface="Bookman Old Style" panose="02050604050505020204" pitchFamily="18" charset="0"/>
                <a:ea typeface="Tahoma" panose="020B0604030504040204" pitchFamily="34" charset="0"/>
                <a:cs typeface="Consolas" panose="020B0609020204030204" pitchFamily="49" charset="0"/>
              </a:rPr>
              <a:t>“An </a:t>
            </a:r>
            <a:r>
              <a:rPr lang="en-GB" dirty="0" err="1">
                <a:latin typeface="Bookman Old Style" panose="02050604050505020204" pitchFamily="18" charset="0"/>
                <a:ea typeface="Tahoma" panose="020B0604030504040204" pitchFamily="34" charset="0"/>
                <a:cs typeface="Consolas" panose="020B0609020204030204" pitchFamily="49" charset="0"/>
              </a:rPr>
              <a:t>estateful</a:t>
            </a:r>
            <a:r>
              <a:rPr lang="en-GB" dirty="0">
                <a:latin typeface="Bookman Old Style" panose="02050604050505020204" pitchFamily="18" charset="0"/>
                <a:ea typeface="Tahoma" panose="020B0604030504040204" pitchFamily="34" charset="0"/>
                <a:cs typeface="Consolas" panose="020B0609020204030204" pitchFamily="49" charset="0"/>
              </a:rPr>
              <a:t> of washing”</a:t>
            </a:r>
          </a:p>
        </p:txBody>
      </p:sp>
      <p:pic>
        <p:nvPicPr>
          <p:cNvPr id="4104" name="Picture 8"/>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32813" b="71615" l="15723" r="54688"/>
                    </a14:imgEffect>
                  </a14:imgLayer>
                </a14:imgProps>
              </a:ext>
              <a:ext uri="{28A0092B-C50C-407E-A947-70E740481C1C}">
                <a14:useLocalDpi xmlns:a14="http://schemas.microsoft.com/office/drawing/2010/main" val="0"/>
              </a:ext>
            </a:extLst>
          </a:blip>
          <a:srcRect l="15323" t="28652" r="44460" b="30989"/>
          <a:stretch/>
        </p:blipFill>
        <p:spPr bwMode="auto">
          <a:xfrm>
            <a:off x="3141207" y="4484859"/>
            <a:ext cx="2827872" cy="2128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2944893" y="3884694"/>
            <a:ext cx="1829651" cy="1200329"/>
          </a:xfrm>
          <a:prstGeom prst="rect">
            <a:avLst/>
          </a:prstGeom>
        </p:spPr>
        <p:txBody>
          <a:bodyPr wrap="square">
            <a:spAutoFit/>
          </a:bodyPr>
          <a:lstStyle/>
          <a:p>
            <a:pPr algn="ctr"/>
            <a:r>
              <a:rPr lang="en-GB" b="1" i="1" dirty="0">
                <a:latin typeface="Bookman Old Style" panose="02050604050505020204" pitchFamily="18" charset="0"/>
                <a:ea typeface="Tahoma" panose="020B0604030504040204" pitchFamily="34" charset="0"/>
                <a:cs typeface="Consolas" panose="020B0609020204030204" pitchFamily="49" charset="0"/>
              </a:rPr>
              <a:t>Death of a Naturalist:</a:t>
            </a:r>
            <a:br>
              <a:rPr lang="en-GB" b="1" i="1" dirty="0">
                <a:latin typeface="Bookman Old Style" panose="02050604050505020204" pitchFamily="18" charset="0"/>
                <a:ea typeface="Tahoma" panose="020B0604030504040204" pitchFamily="34" charset="0"/>
                <a:cs typeface="Consolas" panose="020B0609020204030204" pitchFamily="49" charset="0"/>
              </a:rPr>
            </a:br>
            <a:r>
              <a:rPr lang="en-GB" dirty="0">
                <a:latin typeface="Bookman Old Style" panose="02050604050505020204" pitchFamily="18" charset="0"/>
                <a:ea typeface="Tahoma" panose="020B0604030504040204" pitchFamily="34" charset="0"/>
                <a:cs typeface="Consolas" panose="020B0609020204030204" pitchFamily="49" charset="0"/>
              </a:rPr>
              <a:t>“The Great Slime Kings”</a:t>
            </a:r>
          </a:p>
        </p:txBody>
      </p:sp>
      <p:pic>
        <p:nvPicPr>
          <p:cNvPr id="4107" name="Picture 11"/>
          <p:cNvPicPr>
            <a:picLocks noChangeAspect="1" noChangeArrowheads="1"/>
          </p:cNvPicPr>
          <p:nvPr/>
        </p:nvPicPr>
        <p:blipFill rotWithShape="1">
          <a:blip r:embed="rId12">
            <a:biLevel thresh="75000"/>
            <a:extLst>
              <a:ext uri="{28A0092B-C50C-407E-A947-70E740481C1C}">
                <a14:useLocalDpi xmlns:a14="http://schemas.microsoft.com/office/drawing/2010/main" val="0"/>
              </a:ext>
            </a:extLst>
          </a:blip>
          <a:srcRect l="20379" t="33670" r="47443" b="43761"/>
          <a:stretch/>
        </p:blipFill>
        <p:spPr bwMode="auto">
          <a:xfrm>
            <a:off x="4203377" y="963000"/>
            <a:ext cx="2337614" cy="1229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5598903" y="845423"/>
            <a:ext cx="3240360" cy="949813"/>
          </a:xfrm>
          <a:prstGeom prst="rect">
            <a:avLst/>
          </a:prstGeom>
        </p:spPr>
        <p:txBody>
          <a:bodyPr wrap="square">
            <a:spAutoFit/>
          </a:bodyPr>
          <a:lstStyle/>
          <a:p>
            <a:pPr algn="ctr"/>
            <a:r>
              <a:rPr lang="en-GB" b="1" i="1" dirty="0">
                <a:latin typeface="Bookman Old Style" panose="02050604050505020204" pitchFamily="18" charset="0"/>
                <a:ea typeface="Tahoma" panose="020B0604030504040204" pitchFamily="34" charset="0"/>
                <a:cs typeface="Consolas" panose="020B0609020204030204" pitchFamily="49" charset="0"/>
              </a:rPr>
              <a:t>The Prelude:</a:t>
            </a:r>
            <a:br>
              <a:rPr lang="en-GB" b="1" i="1" dirty="0">
                <a:latin typeface="Bookman Old Style" panose="02050604050505020204" pitchFamily="18" charset="0"/>
                <a:ea typeface="Tahoma" panose="020B0604030504040204" pitchFamily="34" charset="0"/>
                <a:cs typeface="Consolas" panose="020B0609020204030204" pitchFamily="49" charset="0"/>
              </a:rPr>
            </a:br>
            <a:r>
              <a:rPr lang="en-GB" dirty="0">
                <a:latin typeface="Bookman Old Style" panose="02050604050505020204" pitchFamily="18" charset="0"/>
                <a:ea typeface="Tahoma" panose="020B0604030504040204" pitchFamily="34" charset="0"/>
                <a:cs typeface="Consolas" panose="020B0609020204030204" pitchFamily="49" charset="0"/>
              </a:rPr>
              <a:t>“The orange sky of evening died away”</a:t>
            </a:r>
          </a:p>
        </p:txBody>
      </p:sp>
      <p:pic>
        <p:nvPicPr>
          <p:cNvPr id="4108" name="Picture 12"/>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63151" b="85417" l="684" r="18848"/>
                    </a14:imgEffect>
                  </a14:imgLayer>
                </a14:imgProps>
              </a:ext>
              <a:ext uri="{28A0092B-C50C-407E-A947-70E740481C1C}">
                <a14:useLocalDpi xmlns:a14="http://schemas.microsoft.com/office/drawing/2010/main" val="0"/>
              </a:ext>
            </a:extLst>
          </a:blip>
          <a:srcRect l="1839" t="62250" r="82747" b="14773"/>
          <a:stretch/>
        </p:blipFill>
        <p:spPr bwMode="auto">
          <a:xfrm rot="991400">
            <a:off x="285293" y="2847869"/>
            <a:ext cx="561293" cy="627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9" name="Picture 13"/>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41737" b="64830" l="33163" r="46488"/>
                    </a14:imgEffect>
                  </a14:imgLayer>
                </a14:imgProps>
              </a:ext>
              <a:ext uri="{28A0092B-C50C-407E-A947-70E740481C1C}">
                <a14:useLocalDpi xmlns:a14="http://schemas.microsoft.com/office/drawing/2010/main" val="0"/>
              </a:ext>
            </a:extLst>
          </a:blip>
          <a:srcRect l="31497" t="38850" r="51846" b="32283"/>
          <a:stretch/>
        </p:blipFill>
        <p:spPr bwMode="auto">
          <a:xfrm>
            <a:off x="1954896" y="2679931"/>
            <a:ext cx="1624663" cy="2111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397588" y="3224094"/>
            <a:ext cx="1771424" cy="1200329"/>
          </a:xfrm>
          <a:prstGeom prst="rect">
            <a:avLst/>
          </a:prstGeom>
        </p:spPr>
        <p:txBody>
          <a:bodyPr wrap="square">
            <a:spAutoFit/>
          </a:bodyPr>
          <a:lstStyle/>
          <a:p>
            <a:pPr algn="ctr"/>
            <a:r>
              <a:rPr lang="en-GB" b="1" i="1" dirty="0">
                <a:latin typeface="Bookman Old Style" panose="02050604050505020204" pitchFamily="18" charset="0"/>
                <a:ea typeface="Tahoma" panose="020B0604030504040204" pitchFamily="34" charset="0"/>
                <a:cs typeface="Consolas" panose="020B0609020204030204" pitchFamily="49" charset="0"/>
              </a:rPr>
              <a:t>Manhunt:</a:t>
            </a:r>
            <a:br>
              <a:rPr lang="en-GB" b="1" i="1" dirty="0">
                <a:latin typeface="Bookman Old Style" panose="02050604050505020204" pitchFamily="18" charset="0"/>
                <a:ea typeface="Tahoma" panose="020B0604030504040204" pitchFamily="34" charset="0"/>
                <a:cs typeface="Consolas" panose="020B0609020204030204" pitchFamily="49" charset="0"/>
              </a:rPr>
            </a:br>
            <a:r>
              <a:rPr lang="en-GB" dirty="0">
                <a:latin typeface="Bookman Old Style" panose="02050604050505020204" pitchFamily="18" charset="0"/>
                <a:ea typeface="Tahoma" panose="020B0604030504040204" pitchFamily="34" charset="0"/>
                <a:cs typeface="Consolas" panose="020B0609020204030204" pitchFamily="49" charset="0"/>
              </a:rPr>
              <a:t>“a sweating, unexploded mine”</a:t>
            </a:r>
          </a:p>
        </p:txBody>
      </p:sp>
      <p:pic>
        <p:nvPicPr>
          <p:cNvPr id="4110" name="Picture 14"/>
          <p:cNvPicPr>
            <a:picLocks noChangeAspect="1" noChangeArrowheads="1"/>
          </p:cNvPicPr>
          <p:nvPr/>
        </p:nvPicPr>
        <p:blipFill rotWithShape="1">
          <a:blip r:embed="rId17">
            <a:extLst>
              <a:ext uri="{BEBA8EAE-BF5A-486C-A8C5-ECC9F3942E4B}">
                <a14:imgProps xmlns:a14="http://schemas.microsoft.com/office/drawing/2010/main">
                  <a14:imgLayer r:embed="rId18">
                    <a14:imgEffect>
                      <a14:backgroundRemoval t="42969" b="70443" l="40723" r="49512"/>
                    </a14:imgEffect>
                  </a14:imgLayer>
                </a14:imgProps>
              </a:ext>
              <a:ext uri="{28A0092B-C50C-407E-A947-70E740481C1C}">
                <a14:useLocalDpi xmlns:a14="http://schemas.microsoft.com/office/drawing/2010/main" val="0"/>
              </a:ext>
            </a:extLst>
          </a:blip>
          <a:srcRect l="41193" t="46723" r="49631" b="29967"/>
          <a:stretch/>
        </p:blipFill>
        <p:spPr bwMode="auto">
          <a:xfrm>
            <a:off x="5037911" y="2378026"/>
            <a:ext cx="1228412" cy="2340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3629516" y="2378026"/>
            <a:ext cx="1829651" cy="1477328"/>
          </a:xfrm>
          <a:prstGeom prst="rect">
            <a:avLst/>
          </a:prstGeom>
        </p:spPr>
        <p:txBody>
          <a:bodyPr wrap="square">
            <a:spAutoFit/>
          </a:bodyPr>
          <a:lstStyle/>
          <a:p>
            <a:pPr algn="ctr"/>
            <a:r>
              <a:rPr lang="en-GB" b="1" i="1" dirty="0">
                <a:latin typeface="Bookman Old Style" panose="02050604050505020204" pitchFamily="18" charset="0"/>
                <a:ea typeface="Tahoma" panose="020B0604030504040204" pitchFamily="34" charset="0"/>
                <a:cs typeface="Consolas" panose="020B0609020204030204" pitchFamily="49" charset="0"/>
              </a:rPr>
              <a:t>Sonnet 43:</a:t>
            </a:r>
            <a:br>
              <a:rPr lang="en-GB" b="1" i="1" dirty="0">
                <a:latin typeface="Bookman Old Style" panose="02050604050505020204" pitchFamily="18" charset="0"/>
                <a:ea typeface="Tahoma" panose="020B0604030504040204" pitchFamily="34" charset="0"/>
                <a:cs typeface="Consolas" panose="020B0609020204030204" pitchFamily="49" charset="0"/>
              </a:rPr>
            </a:br>
            <a:r>
              <a:rPr lang="en-GB" dirty="0">
                <a:latin typeface="Bookman Old Style" panose="02050604050505020204" pitchFamily="18" charset="0"/>
                <a:ea typeface="Tahoma" panose="020B0604030504040204" pitchFamily="34" charset="0"/>
                <a:cs typeface="Consolas" panose="020B0609020204030204" pitchFamily="49" charset="0"/>
              </a:rPr>
              <a:t>“I shall but love thee better after death.”</a:t>
            </a:r>
          </a:p>
        </p:txBody>
      </p:sp>
    </p:spTree>
    <p:extLst>
      <p:ext uri="{BB962C8B-B14F-4D97-AF65-F5344CB8AC3E}">
        <p14:creationId xmlns:p14="http://schemas.microsoft.com/office/powerpoint/2010/main" val="3107162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5" name="Picture 15"/>
          <p:cNvPicPr>
            <a:picLocks noChangeAspect="1" noChangeArrowheads="1"/>
          </p:cNvPicPr>
          <p:nvPr/>
        </p:nvPicPr>
        <p:blipFill rotWithShape="1">
          <a:blip r:embed="rId2">
            <a:extLst>
              <a:ext uri="{28A0092B-C50C-407E-A947-70E740481C1C}">
                <a14:useLocalDpi xmlns:a14="http://schemas.microsoft.com/office/drawing/2010/main" val="0"/>
              </a:ext>
            </a:extLst>
          </a:blip>
          <a:srcRect l="17885" t="34083" r="67614" b="41193"/>
          <a:stretch/>
        </p:blipFill>
        <p:spPr bwMode="auto">
          <a:xfrm>
            <a:off x="1758931" y="1948677"/>
            <a:ext cx="2403018" cy="3072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9512" y="116632"/>
            <a:ext cx="8856984" cy="65527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395536" y="260648"/>
            <a:ext cx="8424936" cy="584775"/>
          </a:xfrm>
          <a:prstGeom prst="rect">
            <a:avLst/>
          </a:prstGeom>
          <a:noFill/>
        </p:spPr>
        <p:txBody>
          <a:bodyPr wrap="square" rtlCol="0">
            <a:spAutoFit/>
          </a:bodyPr>
          <a:lstStyle/>
          <a:p>
            <a:pPr algn="ctr"/>
            <a:r>
              <a:rPr lang="en-GB" sz="3200" dirty="0">
                <a:latin typeface="Consolas" panose="020B0609020204030204" pitchFamily="49" charset="0"/>
                <a:ea typeface="Tahoma" panose="020B0604030504040204" pitchFamily="34" charset="0"/>
                <a:cs typeface="Consolas" panose="020B0609020204030204" pitchFamily="49" charset="0"/>
              </a:rPr>
              <a:t>Poetry Anthology</a:t>
            </a:r>
          </a:p>
        </p:txBody>
      </p:sp>
      <p:pic>
        <p:nvPicPr>
          <p:cNvPr id="5122"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9036" b="69922" l="23730" r="49512"/>
                    </a14:imgEffect>
                  </a14:imgLayer>
                </a14:imgProps>
              </a:ext>
              <a:ext uri="{28A0092B-C50C-407E-A947-70E740481C1C}">
                <a14:useLocalDpi xmlns:a14="http://schemas.microsoft.com/office/drawing/2010/main" val="0"/>
              </a:ext>
            </a:extLst>
          </a:blip>
          <a:srcRect l="23012" t="33144" r="50994" b="31439"/>
          <a:stretch/>
        </p:blipFill>
        <p:spPr bwMode="auto">
          <a:xfrm>
            <a:off x="395536" y="271201"/>
            <a:ext cx="2088232" cy="2133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246" y="1778517"/>
            <a:ext cx="1901659" cy="1169551"/>
          </a:xfrm>
          <a:prstGeom prst="rect">
            <a:avLst/>
          </a:prstGeom>
        </p:spPr>
        <p:txBody>
          <a:bodyPr wrap="square">
            <a:spAutoFit/>
          </a:bodyPr>
          <a:lstStyle/>
          <a:p>
            <a:pPr algn="ctr"/>
            <a:r>
              <a:rPr lang="en-GB" sz="1400" b="1" i="1" dirty="0">
                <a:latin typeface="Bookman Old Style" panose="02050604050505020204" pitchFamily="18" charset="0"/>
                <a:ea typeface="Tahoma" panose="020B0604030504040204" pitchFamily="34" charset="0"/>
                <a:cs typeface="Consolas" panose="020B0609020204030204" pitchFamily="49" charset="0"/>
              </a:rPr>
              <a:t>The Soldier:</a:t>
            </a:r>
            <a:br>
              <a:rPr lang="en-GB" sz="1400" b="1" i="1" dirty="0">
                <a:latin typeface="Bookman Old Style" panose="02050604050505020204" pitchFamily="18" charset="0"/>
                <a:ea typeface="Tahoma" panose="020B0604030504040204" pitchFamily="34" charset="0"/>
                <a:cs typeface="Consolas" panose="020B0609020204030204" pitchFamily="49" charset="0"/>
              </a:rPr>
            </a:br>
            <a:r>
              <a:rPr lang="en-GB" sz="1400" dirty="0">
                <a:latin typeface="Bookman Old Style" panose="02050604050505020204" pitchFamily="18" charset="0"/>
                <a:ea typeface="Tahoma" panose="020B0604030504040204" pitchFamily="34" charset="0"/>
                <a:cs typeface="Consolas" panose="020B0609020204030204" pitchFamily="49" charset="0"/>
              </a:rPr>
              <a:t>“A dust whom England bore, shaped, made aware.”</a:t>
            </a:r>
          </a:p>
        </p:txBody>
      </p:sp>
      <p:pic>
        <p:nvPicPr>
          <p:cNvPr id="5124" name="Picture 4"/>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5938" b="59245" l="53125" r="74023"/>
                    </a14:imgEffect>
                  </a14:imgLayer>
                </a14:imgProps>
              </a:ext>
              <a:ext uri="{28A0092B-C50C-407E-A947-70E740481C1C}">
                <a14:useLocalDpi xmlns:a14="http://schemas.microsoft.com/office/drawing/2010/main" val="0"/>
              </a:ext>
            </a:extLst>
          </a:blip>
          <a:srcRect l="53693" t="36003" r="27983" b="42140"/>
          <a:stretch/>
        </p:blipFill>
        <p:spPr bwMode="auto">
          <a:xfrm rot="19513519">
            <a:off x="3238554" y="1558274"/>
            <a:ext cx="1170111" cy="1046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3851920" y="1778517"/>
            <a:ext cx="2023325" cy="1384995"/>
          </a:xfrm>
          <a:prstGeom prst="rect">
            <a:avLst/>
          </a:prstGeom>
        </p:spPr>
        <p:txBody>
          <a:bodyPr wrap="square">
            <a:spAutoFit/>
          </a:bodyPr>
          <a:lstStyle/>
          <a:p>
            <a:pPr algn="ctr"/>
            <a:r>
              <a:rPr lang="en-GB" sz="1400" b="1" i="1" dirty="0">
                <a:latin typeface="Bookman Old Style" panose="02050604050505020204" pitchFamily="18" charset="0"/>
                <a:ea typeface="Tahoma" panose="020B0604030504040204" pitchFamily="34" charset="0"/>
                <a:cs typeface="Consolas" panose="020B0609020204030204" pitchFamily="49" charset="0"/>
              </a:rPr>
              <a:t>She Walks in Beauty:</a:t>
            </a:r>
            <a:br>
              <a:rPr lang="en-GB" sz="1400" b="1" i="1" dirty="0">
                <a:latin typeface="Bookman Old Style" panose="02050604050505020204" pitchFamily="18" charset="0"/>
                <a:ea typeface="Tahoma" panose="020B0604030504040204" pitchFamily="34" charset="0"/>
                <a:cs typeface="Consolas" panose="020B0609020204030204" pitchFamily="49" charset="0"/>
              </a:rPr>
            </a:br>
            <a:r>
              <a:rPr lang="en-GB" sz="1400" dirty="0">
                <a:latin typeface="Bookman Old Style" panose="02050604050505020204" pitchFamily="18" charset="0"/>
                <a:ea typeface="Tahoma" panose="020B0604030504040204" pitchFamily="34" charset="0"/>
                <a:cs typeface="Consolas" panose="020B0609020204030204" pitchFamily="49" charset="0"/>
              </a:rPr>
              <a:t>“She walks in beauty like the night</a:t>
            </a:r>
          </a:p>
          <a:p>
            <a:pPr algn="ctr"/>
            <a:r>
              <a:rPr lang="en-GB" sz="1400" dirty="0">
                <a:latin typeface="Bookman Old Style" panose="02050604050505020204" pitchFamily="18" charset="0"/>
                <a:ea typeface="Tahoma" panose="020B0604030504040204" pitchFamily="34" charset="0"/>
                <a:cs typeface="Consolas" panose="020B0609020204030204" pitchFamily="49" charset="0"/>
              </a:rPr>
              <a:t>Of cloudless climes and starry skies.”</a:t>
            </a:r>
          </a:p>
        </p:txBody>
      </p:sp>
      <p:grpSp>
        <p:nvGrpSpPr>
          <p:cNvPr id="6" name="Group 5"/>
          <p:cNvGrpSpPr/>
          <p:nvPr/>
        </p:nvGrpSpPr>
        <p:grpSpPr>
          <a:xfrm>
            <a:off x="7341134" y="4743728"/>
            <a:ext cx="1695362" cy="2026293"/>
            <a:chOff x="1763688" y="3284984"/>
            <a:chExt cx="1695362" cy="2026293"/>
          </a:xfrm>
        </p:grpSpPr>
        <p:pic>
          <p:nvPicPr>
            <p:cNvPr id="5126" name="Picture 6"/>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6172" b="42318" l="73828" r="86523"/>
                      </a14:imgEffect>
                    </a14:imgLayer>
                  </a14:imgProps>
                </a:ext>
                <a:ext uri="{28A0092B-C50C-407E-A947-70E740481C1C}">
                  <a14:useLocalDpi xmlns:a14="http://schemas.microsoft.com/office/drawing/2010/main" val="0"/>
                </a:ext>
              </a:extLst>
            </a:blip>
            <a:srcRect l="72664" t="24906" r="15135" b="55652"/>
            <a:stretch/>
          </p:blipFill>
          <p:spPr bwMode="auto">
            <a:xfrm>
              <a:off x="1763688" y="3284984"/>
              <a:ext cx="1695362" cy="2026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36849" b="63151" l="40918" r="59473"/>
                      </a14:imgEffect>
                    </a14:imgLayer>
                  </a14:imgProps>
                </a:ext>
                <a:ext uri="{28A0092B-C50C-407E-A947-70E740481C1C}">
                  <a14:useLocalDpi xmlns:a14="http://schemas.microsoft.com/office/drawing/2010/main" val="0"/>
                </a:ext>
              </a:extLst>
            </a:blip>
            <a:srcRect l="41193" t="36003" r="41051" b="38920"/>
            <a:stretch/>
          </p:blipFill>
          <p:spPr bwMode="auto">
            <a:xfrm>
              <a:off x="2108776" y="4054664"/>
              <a:ext cx="1005185" cy="1064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128" name="Picture 8"/>
          <p:cNvPicPr>
            <a:picLocks noChangeAspect="1" noChangeArrowheads="1"/>
          </p:cNvPicPr>
          <p:nvPr/>
        </p:nvPicPr>
        <p:blipFill rotWithShape="1">
          <a:blip r:embed="rId11">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l="29687" t="36003" r="54119" b="38168"/>
          <a:stretch/>
        </p:blipFill>
        <p:spPr bwMode="auto">
          <a:xfrm flipH="1">
            <a:off x="179512" y="4727864"/>
            <a:ext cx="1579418" cy="1889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1439652" y="5186499"/>
            <a:ext cx="1757136" cy="1384995"/>
          </a:xfrm>
          <a:prstGeom prst="rect">
            <a:avLst/>
          </a:prstGeom>
        </p:spPr>
        <p:txBody>
          <a:bodyPr wrap="square">
            <a:spAutoFit/>
          </a:bodyPr>
          <a:lstStyle/>
          <a:p>
            <a:pPr algn="ctr"/>
            <a:r>
              <a:rPr lang="en-GB" sz="1400" b="1" i="1" dirty="0">
                <a:latin typeface="Bookman Old Style" panose="02050604050505020204" pitchFamily="18" charset="0"/>
                <a:ea typeface="Tahoma" panose="020B0604030504040204" pitchFamily="34" charset="0"/>
                <a:cs typeface="Consolas" panose="020B0609020204030204" pitchFamily="49" charset="0"/>
              </a:rPr>
              <a:t>Cosy Apologia:</a:t>
            </a:r>
            <a:br>
              <a:rPr lang="en-GB" sz="1400" b="1" i="1" dirty="0">
                <a:latin typeface="Bookman Old Style" panose="02050604050505020204" pitchFamily="18" charset="0"/>
                <a:ea typeface="Tahoma" panose="020B0604030504040204" pitchFamily="34" charset="0"/>
                <a:cs typeface="Consolas" panose="020B0609020204030204" pitchFamily="49" charset="0"/>
              </a:rPr>
            </a:br>
            <a:r>
              <a:rPr lang="en-GB" sz="1400" dirty="0">
                <a:latin typeface="Bookman Old Style" panose="02050604050505020204" pitchFamily="18" charset="0"/>
                <a:ea typeface="Tahoma" panose="020B0604030504040204" pitchFamily="34" charset="0"/>
                <a:cs typeface="Consolas" panose="020B0609020204030204" pitchFamily="49" charset="0"/>
              </a:rPr>
              <a:t>“There you’ll be, with furrowed brow and chain mail glinting, to set me free.”</a:t>
            </a:r>
          </a:p>
        </p:txBody>
      </p:sp>
      <p:pic>
        <p:nvPicPr>
          <p:cNvPr id="5129" name="Picture 9"/>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37630" b="55729" l="391" r="21973"/>
                    </a14:imgEffect>
                    <a14:imgEffect>
                      <a14:saturation sat="0"/>
                    </a14:imgEffect>
                  </a14:imgLayer>
                </a14:imgProps>
              </a:ext>
              <a:ext uri="{28A0092B-C50C-407E-A947-70E740481C1C}">
                <a14:useLocalDpi xmlns:a14="http://schemas.microsoft.com/office/drawing/2010/main" val="0"/>
              </a:ext>
            </a:extLst>
          </a:blip>
          <a:srcRect l="994" t="36003" r="77415" b="45554"/>
          <a:stretch/>
        </p:blipFill>
        <p:spPr bwMode="auto">
          <a:xfrm rot="20825405">
            <a:off x="3051142" y="857602"/>
            <a:ext cx="1176965" cy="754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0" name="Picture 10"/>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37630" b="54948" l="70410" r="84766"/>
                    </a14:imgEffect>
                    <a14:imgEffect>
                      <a14:saturation sat="0"/>
                    </a14:imgEffect>
                  </a14:imgLayer>
                </a14:imgProps>
              </a:ext>
              <a:ext uri="{28A0092B-C50C-407E-A947-70E740481C1C}">
                <a14:useLocalDpi xmlns:a14="http://schemas.microsoft.com/office/drawing/2010/main" val="0"/>
              </a:ext>
            </a:extLst>
          </a:blip>
          <a:srcRect l="70312" t="36003" r="14844" b="45554"/>
          <a:stretch/>
        </p:blipFill>
        <p:spPr bwMode="auto">
          <a:xfrm>
            <a:off x="3796483" y="824789"/>
            <a:ext cx="730931" cy="681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4368581" y="902567"/>
            <a:ext cx="2435667" cy="830997"/>
          </a:xfrm>
          <a:prstGeom prst="rect">
            <a:avLst/>
          </a:prstGeom>
        </p:spPr>
        <p:txBody>
          <a:bodyPr wrap="square">
            <a:spAutoFit/>
          </a:bodyPr>
          <a:lstStyle/>
          <a:p>
            <a:pPr algn="ctr"/>
            <a:r>
              <a:rPr lang="en-GB" sz="1600" b="1" i="1" dirty="0">
                <a:latin typeface="Bookman Old Style" panose="02050604050505020204" pitchFamily="18" charset="0"/>
                <a:ea typeface="Tahoma" panose="020B0604030504040204" pitchFamily="34" charset="0"/>
                <a:cs typeface="Consolas" panose="020B0609020204030204" pitchFamily="49" charset="0"/>
              </a:rPr>
              <a:t>A Wife in London:</a:t>
            </a:r>
            <a:br>
              <a:rPr lang="en-GB" sz="1600" b="1" i="1" dirty="0">
                <a:latin typeface="Bookman Old Style" panose="02050604050505020204" pitchFamily="18" charset="0"/>
                <a:ea typeface="Tahoma" panose="020B0604030504040204" pitchFamily="34" charset="0"/>
                <a:cs typeface="Consolas" panose="020B0609020204030204" pitchFamily="49" charset="0"/>
              </a:rPr>
            </a:br>
            <a:r>
              <a:rPr lang="en-GB" sz="1600" dirty="0">
                <a:latin typeface="Bookman Old Style" panose="02050604050505020204" pitchFamily="18" charset="0"/>
                <a:ea typeface="Tahoma" panose="020B0604030504040204" pitchFamily="34" charset="0"/>
                <a:cs typeface="Consolas" panose="020B0609020204030204" pitchFamily="49" charset="0"/>
              </a:rPr>
              <a:t>“Tis the morrow; the fog hangs thicker.”</a:t>
            </a:r>
          </a:p>
        </p:txBody>
      </p:sp>
      <p:pic>
        <p:nvPicPr>
          <p:cNvPr id="5131" name="Picture 11"/>
          <p:cNvPicPr>
            <a:picLocks noChangeAspect="1" noChangeArrowheads="1"/>
          </p:cNvPicPr>
          <p:nvPr/>
        </p:nvPicPr>
        <p:blipFill rotWithShape="1">
          <a:blip r:embed="rId17">
            <a:extLst>
              <a:ext uri="{BEBA8EAE-BF5A-486C-A8C5-ECC9F3942E4B}">
                <a14:imgProps xmlns:a14="http://schemas.microsoft.com/office/drawing/2010/main">
                  <a14:imgLayer r:embed="rId18">
                    <a14:imgEffect>
                      <a14:backgroundRemoval t="35026" b="59766" l="684" r="29883"/>
                    </a14:imgEffect>
                  </a14:imgLayer>
                </a14:imgProps>
              </a:ext>
              <a:ext uri="{28A0092B-C50C-407E-A947-70E740481C1C}">
                <a14:useLocalDpi xmlns:a14="http://schemas.microsoft.com/office/drawing/2010/main" val="0"/>
              </a:ext>
            </a:extLst>
          </a:blip>
          <a:srcRect l="994" t="34083" r="69460" b="41780"/>
          <a:stretch/>
        </p:blipFill>
        <p:spPr bwMode="auto">
          <a:xfrm rot="18074552" flipH="1">
            <a:off x="6635790" y="2484150"/>
            <a:ext cx="2326996" cy="1425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6851315" y="3602887"/>
            <a:ext cx="2160953" cy="1077218"/>
          </a:xfrm>
          <a:prstGeom prst="rect">
            <a:avLst/>
          </a:prstGeom>
        </p:spPr>
        <p:txBody>
          <a:bodyPr wrap="square">
            <a:spAutoFit/>
          </a:bodyPr>
          <a:lstStyle/>
          <a:p>
            <a:pPr algn="ctr"/>
            <a:r>
              <a:rPr lang="en-GB" sz="1600" b="1" i="1" dirty="0">
                <a:latin typeface="Bookman Old Style" panose="02050604050505020204" pitchFamily="18" charset="0"/>
                <a:ea typeface="Tahoma" panose="020B0604030504040204" pitchFamily="34" charset="0"/>
                <a:cs typeface="Consolas" panose="020B0609020204030204" pitchFamily="49" charset="0"/>
              </a:rPr>
              <a:t>Hawk Roosting:</a:t>
            </a:r>
            <a:br>
              <a:rPr lang="en-GB" sz="1600" b="1" i="1" dirty="0">
                <a:latin typeface="Bookman Old Style" panose="02050604050505020204" pitchFamily="18" charset="0"/>
                <a:ea typeface="Tahoma" panose="020B0604030504040204" pitchFamily="34" charset="0"/>
                <a:cs typeface="Consolas" panose="020B0609020204030204" pitchFamily="49" charset="0"/>
              </a:rPr>
            </a:br>
            <a:r>
              <a:rPr lang="en-GB" sz="1600" dirty="0">
                <a:latin typeface="Bookman Old Style" panose="02050604050505020204" pitchFamily="18" charset="0"/>
                <a:ea typeface="Tahoma" panose="020B0604030504040204" pitchFamily="34" charset="0"/>
                <a:cs typeface="Consolas" panose="020B0609020204030204" pitchFamily="49" charset="0"/>
              </a:rPr>
              <a:t>“Now I hold Creation in my foot.”</a:t>
            </a:r>
          </a:p>
        </p:txBody>
      </p:sp>
      <p:pic>
        <p:nvPicPr>
          <p:cNvPr id="5133" name="Picture 13"/>
          <p:cNvPicPr>
            <a:picLocks noChangeAspect="1" noChangeArrowheads="1"/>
          </p:cNvPicPr>
          <p:nvPr/>
        </p:nvPicPr>
        <p:blipFill rotWithShape="1">
          <a:blip r:embed="rId19">
            <a:extLst>
              <a:ext uri="{28A0092B-C50C-407E-A947-70E740481C1C}">
                <a14:useLocalDpi xmlns:a14="http://schemas.microsoft.com/office/drawing/2010/main" val="0"/>
              </a:ext>
            </a:extLst>
          </a:blip>
          <a:srcRect l="61135" t="38920" r="26379" b="41780"/>
          <a:stretch/>
        </p:blipFill>
        <p:spPr bwMode="auto">
          <a:xfrm>
            <a:off x="4863582" y="4021950"/>
            <a:ext cx="1217834" cy="1411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5440855" y="4497745"/>
            <a:ext cx="1926516" cy="2031325"/>
          </a:xfrm>
          <a:prstGeom prst="rect">
            <a:avLst/>
          </a:prstGeom>
        </p:spPr>
        <p:txBody>
          <a:bodyPr wrap="square">
            <a:spAutoFit/>
          </a:bodyPr>
          <a:lstStyle/>
          <a:p>
            <a:pPr algn="ctr"/>
            <a:r>
              <a:rPr lang="en-GB" b="1" i="1" dirty="0">
                <a:latin typeface="Bookman Old Style" panose="02050604050505020204" pitchFamily="18" charset="0"/>
                <a:ea typeface="Tahoma" panose="020B0604030504040204" pitchFamily="34" charset="0"/>
                <a:cs typeface="Consolas" panose="020B0609020204030204" pitchFamily="49" charset="0"/>
              </a:rPr>
              <a:t>As Imperceptibly as Grief:</a:t>
            </a:r>
            <a:br>
              <a:rPr lang="en-GB" b="1" i="1" dirty="0">
                <a:latin typeface="Bookman Old Style" panose="02050604050505020204" pitchFamily="18" charset="0"/>
                <a:ea typeface="Tahoma" panose="020B0604030504040204" pitchFamily="34" charset="0"/>
                <a:cs typeface="Consolas" panose="020B0609020204030204" pitchFamily="49" charset="0"/>
              </a:rPr>
            </a:br>
            <a:r>
              <a:rPr lang="en-GB" dirty="0">
                <a:latin typeface="Bookman Old Style" panose="02050604050505020204" pitchFamily="18" charset="0"/>
                <a:ea typeface="Tahoma" panose="020B0604030504040204" pitchFamily="34" charset="0"/>
                <a:cs typeface="Consolas" panose="020B0609020204030204" pitchFamily="49" charset="0"/>
              </a:rPr>
              <a:t>“Summer made her light escape into the beautiful.”</a:t>
            </a:r>
          </a:p>
        </p:txBody>
      </p:sp>
      <p:pic>
        <p:nvPicPr>
          <p:cNvPr id="5134" name="Picture 14"/>
          <p:cNvPicPr>
            <a:picLocks noChangeAspect="1" noChangeArrowheads="1"/>
          </p:cNvPicPr>
          <p:nvPr/>
        </p:nvPicPr>
        <p:blipFill rotWithShape="1">
          <a:blip r:embed="rId20">
            <a:extLst>
              <a:ext uri="{BEBA8EAE-BF5A-486C-A8C5-ECC9F3942E4B}">
                <a14:imgProps xmlns:a14="http://schemas.microsoft.com/office/drawing/2010/main">
                  <a14:imgLayer r:embed="rId21">
                    <a14:imgEffect>
                      <a14:backgroundRemoval t="60975" b="83017" l="35695" r="48739"/>
                    </a14:imgEffect>
                  </a14:imgLayer>
                </a14:imgProps>
              </a:ext>
              <a:ext uri="{28A0092B-C50C-407E-A947-70E740481C1C}">
                <a14:useLocalDpi xmlns:a14="http://schemas.microsoft.com/office/drawing/2010/main" val="0"/>
              </a:ext>
            </a:extLst>
          </a:blip>
          <a:srcRect l="34065" t="58220" r="49631" b="14228"/>
          <a:stretch/>
        </p:blipFill>
        <p:spPr bwMode="auto">
          <a:xfrm rot="20809924">
            <a:off x="4541435" y="5590723"/>
            <a:ext cx="795091" cy="1007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ectangle 25"/>
          <p:cNvSpPr/>
          <p:nvPr/>
        </p:nvSpPr>
        <p:spPr>
          <a:xfrm>
            <a:off x="3347492" y="4358615"/>
            <a:ext cx="1628914" cy="1815882"/>
          </a:xfrm>
          <a:prstGeom prst="rect">
            <a:avLst/>
          </a:prstGeom>
        </p:spPr>
        <p:txBody>
          <a:bodyPr wrap="square">
            <a:spAutoFit/>
          </a:bodyPr>
          <a:lstStyle/>
          <a:p>
            <a:pPr algn="ctr"/>
            <a:r>
              <a:rPr lang="en-GB" sz="1600" b="1" i="1" dirty="0">
                <a:latin typeface="Bookman Old Style" panose="02050604050505020204" pitchFamily="18" charset="0"/>
                <a:ea typeface="Tahoma" panose="020B0604030504040204" pitchFamily="34" charset="0"/>
                <a:cs typeface="Consolas" panose="020B0609020204030204" pitchFamily="49" charset="0"/>
              </a:rPr>
              <a:t>Ode to Autumn:</a:t>
            </a:r>
            <a:br>
              <a:rPr lang="en-GB" sz="1600" b="1" i="1" dirty="0">
                <a:latin typeface="Bookman Old Style" panose="02050604050505020204" pitchFamily="18" charset="0"/>
                <a:ea typeface="Tahoma" panose="020B0604030504040204" pitchFamily="34" charset="0"/>
                <a:cs typeface="Consolas" panose="020B0609020204030204" pitchFamily="49" charset="0"/>
              </a:rPr>
            </a:br>
            <a:r>
              <a:rPr lang="en-GB" sz="1600" dirty="0">
                <a:latin typeface="Bookman Old Style" panose="02050604050505020204" pitchFamily="18" charset="0"/>
                <a:ea typeface="Tahoma" panose="020B0604030504040204" pitchFamily="34" charset="0"/>
                <a:cs typeface="Consolas" panose="020B0609020204030204" pitchFamily="49" charset="0"/>
              </a:rPr>
              <a:t>“Where are the songs of spring? Ay, where are they?”</a:t>
            </a:r>
          </a:p>
        </p:txBody>
      </p:sp>
      <p:sp>
        <p:nvSpPr>
          <p:cNvPr id="28" name="Rectangle 27"/>
          <p:cNvSpPr/>
          <p:nvPr/>
        </p:nvSpPr>
        <p:spPr>
          <a:xfrm>
            <a:off x="3639624" y="3321009"/>
            <a:ext cx="2382919" cy="954107"/>
          </a:xfrm>
          <a:prstGeom prst="rect">
            <a:avLst/>
          </a:prstGeom>
        </p:spPr>
        <p:txBody>
          <a:bodyPr wrap="square">
            <a:spAutoFit/>
          </a:bodyPr>
          <a:lstStyle/>
          <a:p>
            <a:pPr algn="ctr"/>
            <a:r>
              <a:rPr lang="en-GB" sz="1400" b="1" i="1" dirty="0">
                <a:latin typeface="Bookman Old Style" panose="02050604050505020204" pitchFamily="18" charset="0"/>
                <a:ea typeface="Tahoma" panose="020B0604030504040204" pitchFamily="34" charset="0"/>
                <a:cs typeface="Consolas" panose="020B0609020204030204" pitchFamily="49" charset="0"/>
              </a:rPr>
              <a:t>Dulce et Decorum Est:</a:t>
            </a:r>
            <a:br>
              <a:rPr lang="en-GB" sz="1400" b="1" i="1" dirty="0">
                <a:latin typeface="Bookman Old Style" panose="02050604050505020204" pitchFamily="18" charset="0"/>
                <a:ea typeface="Tahoma" panose="020B0604030504040204" pitchFamily="34" charset="0"/>
                <a:cs typeface="Consolas" panose="020B0609020204030204" pitchFamily="49" charset="0"/>
              </a:rPr>
            </a:br>
            <a:r>
              <a:rPr lang="en-GB" sz="1400" dirty="0">
                <a:latin typeface="Bookman Old Style" panose="02050604050505020204" pitchFamily="18" charset="0"/>
                <a:ea typeface="Tahoma" panose="020B0604030504040204" pitchFamily="34" charset="0"/>
                <a:cs typeface="Consolas" panose="020B0609020204030204" pitchFamily="49" charset="0"/>
              </a:rPr>
              <a:t>“He plunges at me, guttering, choking, drowning.”</a:t>
            </a:r>
          </a:p>
        </p:txBody>
      </p:sp>
      <p:pic>
        <p:nvPicPr>
          <p:cNvPr id="5136" name="Picture 16"/>
          <p:cNvPicPr>
            <a:picLocks noChangeAspect="1" noChangeArrowheads="1"/>
          </p:cNvPicPr>
          <p:nvPr/>
        </p:nvPicPr>
        <p:blipFill rotWithShape="1">
          <a:blip r:embed="rId22">
            <a:extLst>
              <a:ext uri="{BEBA8EAE-BF5A-486C-A8C5-ECC9F3942E4B}">
                <a14:imgProps xmlns:a14="http://schemas.microsoft.com/office/drawing/2010/main">
                  <a14:imgLayer r:embed="rId23">
                    <a14:imgEffect>
                      <a14:backgroundRemoval t="36849" b="64974" l="586" r="19043"/>
                    </a14:imgEffect>
                    <a14:imgEffect>
                      <a14:saturation sat="33000"/>
                    </a14:imgEffect>
                  </a14:imgLayer>
                </a14:imgProps>
              </a:ext>
              <a:ext uri="{28A0092B-C50C-407E-A947-70E740481C1C}">
                <a14:useLocalDpi xmlns:a14="http://schemas.microsoft.com/office/drawing/2010/main" val="0"/>
              </a:ext>
            </a:extLst>
          </a:blip>
          <a:srcRect l="1420" t="36904" r="82115" b="35390"/>
          <a:stretch/>
        </p:blipFill>
        <p:spPr bwMode="auto">
          <a:xfrm>
            <a:off x="1439652" y="3518373"/>
            <a:ext cx="1182577" cy="1492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Rectangle 29"/>
          <p:cNvSpPr/>
          <p:nvPr/>
        </p:nvSpPr>
        <p:spPr>
          <a:xfrm>
            <a:off x="209181" y="3197054"/>
            <a:ext cx="1410491" cy="1169551"/>
          </a:xfrm>
          <a:prstGeom prst="rect">
            <a:avLst/>
          </a:prstGeom>
        </p:spPr>
        <p:txBody>
          <a:bodyPr wrap="square">
            <a:spAutoFit/>
          </a:bodyPr>
          <a:lstStyle/>
          <a:p>
            <a:pPr algn="ctr"/>
            <a:r>
              <a:rPr lang="en-GB" sz="1400" b="1" i="1" dirty="0" err="1">
                <a:latin typeface="Bookman Old Style" panose="02050604050505020204" pitchFamily="18" charset="0"/>
                <a:ea typeface="Tahoma" panose="020B0604030504040204" pitchFamily="34" charset="0"/>
                <a:cs typeface="Consolas" panose="020B0609020204030204" pitchFamily="49" charset="0"/>
              </a:rPr>
              <a:t>Ozymandias</a:t>
            </a:r>
            <a:r>
              <a:rPr lang="en-GB" sz="1400" b="1" i="1" dirty="0">
                <a:latin typeface="Bookman Old Style" panose="02050604050505020204" pitchFamily="18" charset="0"/>
                <a:ea typeface="Tahoma" panose="020B0604030504040204" pitchFamily="34" charset="0"/>
                <a:cs typeface="Consolas" panose="020B0609020204030204" pitchFamily="49" charset="0"/>
              </a:rPr>
              <a:t>:</a:t>
            </a:r>
            <a:br>
              <a:rPr lang="en-GB" sz="1400" b="1" i="1" dirty="0">
                <a:latin typeface="Bookman Old Style" panose="02050604050505020204" pitchFamily="18" charset="0"/>
                <a:ea typeface="Tahoma" panose="020B0604030504040204" pitchFamily="34" charset="0"/>
                <a:cs typeface="Consolas" panose="020B0609020204030204" pitchFamily="49" charset="0"/>
              </a:rPr>
            </a:br>
            <a:r>
              <a:rPr lang="en-GB" sz="1400" dirty="0">
                <a:latin typeface="Bookman Old Style" panose="02050604050505020204" pitchFamily="18" charset="0"/>
                <a:ea typeface="Tahoma" panose="020B0604030504040204" pitchFamily="34" charset="0"/>
                <a:cs typeface="Consolas" panose="020B0609020204030204" pitchFamily="49" charset="0"/>
              </a:rPr>
              <a:t>“Look on my works, ye Mighty, and despair.”</a:t>
            </a:r>
          </a:p>
        </p:txBody>
      </p:sp>
      <p:pic>
        <p:nvPicPr>
          <p:cNvPr id="5137" name="Picture 17"/>
          <p:cNvPicPr>
            <a:picLocks noChangeAspect="1" noChangeArrowheads="1"/>
          </p:cNvPicPr>
          <p:nvPr/>
        </p:nvPicPr>
        <p:blipFill rotWithShape="1">
          <a:blip r:embed="rId24">
            <a:extLst>
              <a:ext uri="{28A0092B-C50C-407E-A947-70E740481C1C}">
                <a14:useLocalDpi xmlns:a14="http://schemas.microsoft.com/office/drawing/2010/main" val="0"/>
              </a:ext>
            </a:extLst>
          </a:blip>
          <a:srcRect l="47186" t="35431" r="35128" b="41894"/>
          <a:stretch/>
        </p:blipFill>
        <p:spPr bwMode="auto">
          <a:xfrm>
            <a:off x="7050777" y="271201"/>
            <a:ext cx="1725081" cy="1658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Rectangle 31"/>
          <p:cNvSpPr/>
          <p:nvPr/>
        </p:nvSpPr>
        <p:spPr>
          <a:xfrm>
            <a:off x="5982834" y="1670794"/>
            <a:ext cx="1380517" cy="1384995"/>
          </a:xfrm>
          <a:prstGeom prst="rect">
            <a:avLst/>
          </a:prstGeom>
        </p:spPr>
        <p:txBody>
          <a:bodyPr wrap="square">
            <a:spAutoFit/>
          </a:bodyPr>
          <a:lstStyle/>
          <a:p>
            <a:pPr algn="ctr"/>
            <a:r>
              <a:rPr lang="en-GB" sz="1400" b="1" i="1" dirty="0" err="1">
                <a:latin typeface="Bookman Old Style" panose="02050604050505020204" pitchFamily="18" charset="0"/>
                <a:ea typeface="Tahoma" panose="020B0604030504040204" pitchFamily="34" charset="0"/>
                <a:cs typeface="Consolas" panose="020B0609020204030204" pitchFamily="49" charset="0"/>
              </a:rPr>
              <a:t>Mametz</a:t>
            </a:r>
            <a:r>
              <a:rPr lang="en-GB" sz="1400" b="1" i="1" dirty="0">
                <a:latin typeface="Bookman Old Style" panose="02050604050505020204" pitchFamily="18" charset="0"/>
                <a:ea typeface="Tahoma" panose="020B0604030504040204" pitchFamily="34" charset="0"/>
                <a:cs typeface="Consolas" panose="020B0609020204030204" pitchFamily="49" charset="0"/>
              </a:rPr>
              <a:t> Wood:</a:t>
            </a:r>
            <a:br>
              <a:rPr lang="en-GB" sz="1400" b="1" i="1" dirty="0">
                <a:latin typeface="Bookman Old Style" panose="02050604050505020204" pitchFamily="18" charset="0"/>
                <a:ea typeface="Tahoma" panose="020B0604030504040204" pitchFamily="34" charset="0"/>
                <a:cs typeface="Consolas" panose="020B0609020204030204" pitchFamily="49" charset="0"/>
              </a:rPr>
            </a:br>
            <a:r>
              <a:rPr lang="en-GB" sz="1400" dirty="0">
                <a:latin typeface="Bookman Old Style" panose="02050604050505020204" pitchFamily="18" charset="0"/>
                <a:ea typeface="Tahoma" panose="020B0604030504040204" pitchFamily="34" charset="0"/>
                <a:cs typeface="Consolas" panose="020B0609020204030204" pitchFamily="49" charset="0"/>
              </a:rPr>
              <a:t>“The china plate of a shoulder blade.”</a:t>
            </a:r>
          </a:p>
        </p:txBody>
      </p:sp>
    </p:spTree>
    <p:extLst>
      <p:ext uri="{BB962C8B-B14F-4D97-AF65-F5344CB8AC3E}">
        <p14:creationId xmlns:p14="http://schemas.microsoft.com/office/powerpoint/2010/main" val="3434618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1412" y="260648"/>
            <a:ext cx="8424936" cy="461665"/>
          </a:xfrm>
          <a:prstGeom prst="rect">
            <a:avLst/>
          </a:prstGeom>
          <a:noFill/>
        </p:spPr>
        <p:txBody>
          <a:bodyPr wrap="square" rtlCol="0">
            <a:spAutoFit/>
          </a:bodyPr>
          <a:lstStyle/>
          <a:p>
            <a:pPr algn="ctr"/>
            <a:r>
              <a:rPr lang="en-GB" sz="2400" dirty="0">
                <a:solidFill>
                  <a:prstClr val="black"/>
                </a:solidFill>
                <a:latin typeface="Consolas" panose="020B0609020204030204" pitchFamily="49" charset="0"/>
                <a:ea typeface="Tahoma" panose="020B0604030504040204" pitchFamily="34" charset="0"/>
                <a:cs typeface="Consolas" panose="020B0609020204030204" pitchFamily="49" charset="0"/>
              </a:rPr>
              <a:t>Poetry </a:t>
            </a:r>
            <a:r>
              <a:rPr lang="en-GB" sz="2400" dirty="0" smtClean="0">
                <a:solidFill>
                  <a:prstClr val="black"/>
                </a:solidFill>
                <a:latin typeface="Consolas" panose="020B0609020204030204" pitchFamily="49" charset="0"/>
                <a:ea typeface="Tahoma" panose="020B0604030504040204" pitchFamily="34" charset="0"/>
                <a:cs typeface="Consolas" panose="020B0609020204030204" pitchFamily="49" charset="0"/>
              </a:rPr>
              <a:t>Context 1</a:t>
            </a:r>
            <a:endParaRPr lang="en-GB" sz="2400" dirty="0">
              <a:solidFill>
                <a:prstClr val="black"/>
              </a:solidFill>
              <a:latin typeface="Consolas" panose="020B0609020204030204" pitchFamily="49" charset="0"/>
              <a:ea typeface="Tahoma" panose="020B0604030504040204" pitchFamily="34" charset="0"/>
              <a:cs typeface="Consolas" panose="020B0609020204030204" pitchFamily="49" charset="0"/>
            </a:endParaRPr>
          </a:p>
        </p:txBody>
      </p:sp>
      <p:sp>
        <p:nvSpPr>
          <p:cNvPr id="7" name="Rectangle 6"/>
          <p:cNvSpPr/>
          <p:nvPr/>
        </p:nvSpPr>
        <p:spPr>
          <a:xfrm>
            <a:off x="179512" y="116632"/>
            <a:ext cx="8856984" cy="65527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409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5000" b="54557" l="57813" r="95313"/>
                    </a14:imgEffect>
                  </a14:imgLayer>
                </a14:imgProps>
              </a:ext>
              <a:ext uri="{28A0092B-C50C-407E-A947-70E740481C1C}">
                <a14:useLocalDpi xmlns:a14="http://schemas.microsoft.com/office/drawing/2010/main" val="0"/>
              </a:ext>
            </a:extLst>
          </a:blip>
          <a:srcRect l="57671" t="23106" r="4119" b="44129"/>
          <a:stretch/>
        </p:blipFill>
        <p:spPr bwMode="auto">
          <a:xfrm>
            <a:off x="467513" y="5247405"/>
            <a:ext cx="2430730" cy="1563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51542" y="4718478"/>
            <a:ext cx="3002909" cy="646331"/>
          </a:xfrm>
          <a:prstGeom prst="rect">
            <a:avLst/>
          </a:prstGeom>
        </p:spPr>
        <p:txBody>
          <a:bodyPr wrap="square">
            <a:spAutoFit/>
          </a:bodyPr>
          <a:lstStyle/>
          <a:p>
            <a:pPr algn="ctr"/>
            <a:r>
              <a:rPr lang="en-GB" sz="1200" b="1" i="1" dirty="0">
                <a:solidFill>
                  <a:prstClr val="black"/>
                </a:solidFill>
                <a:latin typeface="Bookman Old Style" panose="02050604050505020204" pitchFamily="18" charset="0"/>
                <a:ea typeface="Tahoma" panose="020B0604030504040204" pitchFamily="34" charset="0"/>
                <a:cs typeface="Consolas" panose="020B0609020204030204" pitchFamily="49" charset="0"/>
              </a:rPr>
              <a:t>Living Space:</a:t>
            </a:r>
            <a:br>
              <a:rPr lang="en-GB" sz="1200" b="1" i="1" dirty="0">
                <a:solidFill>
                  <a:prstClr val="black"/>
                </a:solidFill>
                <a:latin typeface="Bookman Old Style" panose="02050604050505020204" pitchFamily="18" charset="0"/>
                <a:ea typeface="Tahoma" panose="020B0604030504040204" pitchFamily="34" charset="0"/>
                <a:cs typeface="Consolas" panose="020B0609020204030204" pitchFamily="49" charset="0"/>
              </a:rPr>
            </a:br>
            <a:r>
              <a:rPr lang="en-GB" sz="1200" dirty="0" smtClean="0">
                <a:solidFill>
                  <a:prstClr val="black"/>
                </a:solidFill>
                <a:latin typeface="Bookman Old Style" panose="02050604050505020204" pitchFamily="18" charset="0"/>
                <a:ea typeface="Tahoma" panose="020B0604030504040204" pitchFamily="34" charset="0"/>
                <a:cs typeface="Consolas" panose="020B0609020204030204" pitchFamily="49" charset="0"/>
              </a:rPr>
              <a:t>“Is </a:t>
            </a:r>
            <a:r>
              <a:rPr lang="en-GB" sz="1200" dirty="0" smtClean="0"/>
              <a:t>set </a:t>
            </a:r>
            <a:r>
              <a:rPr lang="en-GB" sz="1200" dirty="0"/>
              <a:t>in the slums of Mumbai, where people come and live in hope of a better life</a:t>
            </a:r>
            <a:r>
              <a:rPr lang="en-GB" sz="1200" dirty="0" smtClean="0">
                <a:solidFill>
                  <a:prstClr val="black"/>
                </a:solidFill>
                <a:latin typeface="Bookman Old Style" panose="02050604050505020204" pitchFamily="18" charset="0"/>
                <a:ea typeface="Tahoma" panose="020B0604030504040204" pitchFamily="34" charset="0"/>
                <a:cs typeface="Consolas" panose="020B0609020204030204" pitchFamily="49" charset="0"/>
              </a:rPr>
              <a:t>”</a:t>
            </a:r>
            <a:endParaRPr lang="en-GB" sz="1200" dirty="0">
              <a:solidFill>
                <a:prstClr val="black"/>
              </a:solidFill>
              <a:latin typeface="Bookman Old Style" panose="02050604050505020204" pitchFamily="18" charset="0"/>
              <a:ea typeface="Tahoma" panose="020B0604030504040204" pitchFamily="34" charset="0"/>
              <a:cs typeface="Consolas" panose="020B0609020204030204" pitchFamily="49" charset="0"/>
            </a:endParaRPr>
          </a:p>
        </p:txBody>
      </p:sp>
      <p:pic>
        <p:nvPicPr>
          <p:cNvPr id="4099"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5234" b="64844" l="65137" r="88184"/>
                    </a14:imgEffect>
                  </a14:imgLayer>
                </a14:imgProps>
              </a:ext>
              <a:ext uri="{28A0092B-C50C-407E-A947-70E740481C1C}">
                <a14:useLocalDpi xmlns:a14="http://schemas.microsoft.com/office/drawing/2010/main" val="0"/>
              </a:ext>
            </a:extLst>
          </a:blip>
          <a:srcRect l="62642" t="13636" r="11023" b="37879"/>
          <a:stretch/>
        </p:blipFill>
        <p:spPr bwMode="auto">
          <a:xfrm rot="21229505">
            <a:off x="6068050" y="2159171"/>
            <a:ext cx="1386915" cy="1915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539382" y="2090135"/>
            <a:ext cx="1497114" cy="1569660"/>
          </a:xfrm>
          <a:prstGeom prst="rect">
            <a:avLst/>
          </a:prstGeom>
        </p:spPr>
        <p:txBody>
          <a:bodyPr wrap="square">
            <a:spAutoFit/>
          </a:bodyPr>
          <a:lstStyle/>
          <a:p>
            <a:pPr algn="ctr"/>
            <a:r>
              <a:rPr lang="en-GB" sz="1200" b="1" i="1" dirty="0">
                <a:solidFill>
                  <a:prstClr val="black"/>
                </a:solidFill>
                <a:latin typeface="Bookman Old Style" panose="02050604050505020204" pitchFamily="18" charset="0"/>
                <a:ea typeface="Tahoma" panose="020B0604030504040204" pitchFamily="34" charset="0"/>
                <a:cs typeface="Consolas" panose="020B0609020204030204" pitchFamily="49" charset="0"/>
              </a:rPr>
              <a:t>Valentine</a:t>
            </a:r>
            <a:r>
              <a:rPr lang="en-GB" sz="1200" b="1" i="1" dirty="0" smtClean="0">
                <a:solidFill>
                  <a:prstClr val="black"/>
                </a:solidFill>
                <a:latin typeface="Bookman Old Style" panose="02050604050505020204" pitchFamily="18" charset="0"/>
                <a:ea typeface="Tahoma" panose="020B0604030504040204" pitchFamily="34" charset="0"/>
                <a:cs typeface="Consolas" panose="020B0609020204030204" pitchFamily="49" charset="0"/>
              </a:rPr>
              <a:t>:</a:t>
            </a:r>
            <a:r>
              <a:rPr lang="en-GB" sz="1200" b="1" i="1" dirty="0">
                <a:solidFill>
                  <a:prstClr val="black"/>
                </a:solidFill>
                <a:latin typeface="Bookman Old Style" panose="02050604050505020204" pitchFamily="18" charset="0"/>
                <a:ea typeface="Tahoma" panose="020B0604030504040204" pitchFamily="34" charset="0"/>
                <a:cs typeface="Consolas" panose="020B0609020204030204" pitchFamily="49" charset="0"/>
              </a:rPr>
              <a:t/>
            </a:r>
            <a:br>
              <a:rPr lang="en-GB" sz="1200" b="1" i="1" dirty="0">
                <a:solidFill>
                  <a:prstClr val="black"/>
                </a:solidFill>
                <a:latin typeface="Bookman Old Style" panose="02050604050505020204" pitchFamily="18" charset="0"/>
                <a:ea typeface="Tahoma" panose="020B0604030504040204" pitchFamily="34" charset="0"/>
                <a:cs typeface="Consolas" panose="020B0609020204030204" pitchFamily="49" charset="0"/>
              </a:rPr>
            </a:br>
            <a:r>
              <a:rPr lang="en-GB" sz="1200" dirty="0" smtClean="0">
                <a:solidFill>
                  <a:prstClr val="black"/>
                </a:solidFill>
                <a:latin typeface="Bookman Old Style" panose="02050604050505020204" pitchFamily="18" charset="0"/>
                <a:ea typeface="Tahoma" panose="020B0604030504040204" pitchFamily="34" charset="0"/>
                <a:cs typeface="Consolas" panose="020B0609020204030204" pitchFamily="49" charset="0"/>
              </a:rPr>
              <a:t>Duffy, a Feminist poet, is criticising modern society’s obsession with sentimentalising Valentine’s day</a:t>
            </a:r>
            <a:endParaRPr lang="en-GB" sz="1200" dirty="0">
              <a:solidFill>
                <a:prstClr val="black"/>
              </a:solidFill>
              <a:latin typeface="Bookman Old Style" panose="02050604050505020204" pitchFamily="18" charset="0"/>
              <a:ea typeface="Tahoma" panose="020B0604030504040204" pitchFamily="34" charset="0"/>
              <a:cs typeface="Consolas" panose="020B0609020204030204" pitchFamily="49" charset="0"/>
            </a:endParaRPr>
          </a:p>
        </p:txBody>
      </p:sp>
      <p:pic>
        <p:nvPicPr>
          <p:cNvPr id="4100" name="Picture 4"/>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5625" b="51172" l="51270" r="91016"/>
                    </a14:imgEffect>
                  </a14:imgLayer>
                </a14:imgProps>
              </a:ext>
              <a:ext uri="{28A0092B-C50C-407E-A947-70E740481C1C}">
                <a14:useLocalDpi xmlns:a14="http://schemas.microsoft.com/office/drawing/2010/main" val="0"/>
              </a:ext>
            </a:extLst>
          </a:blip>
          <a:srcRect l="53869" t="13046" r="4228" b="52232"/>
          <a:stretch/>
        </p:blipFill>
        <p:spPr bwMode="auto">
          <a:xfrm>
            <a:off x="6540991" y="3678534"/>
            <a:ext cx="2816471" cy="1750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5459167" y="5354915"/>
            <a:ext cx="3486523" cy="1200329"/>
          </a:xfrm>
          <a:prstGeom prst="rect">
            <a:avLst/>
          </a:prstGeom>
        </p:spPr>
        <p:txBody>
          <a:bodyPr wrap="square">
            <a:spAutoFit/>
          </a:bodyPr>
          <a:lstStyle/>
          <a:p>
            <a:pPr algn="ctr"/>
            <a:r>
              <a:rPr lang="en-GB" sz="1200" b="1" i="1" dirty="0">
                <a:solidFill>
                  <a:prstClr val="black"/>
                </a:solidFill>
                <a:latin typeface="Bookman Old Style" panose="02050604050505020204" pitchFamily="18" charset="0"/>
                <a:ea typeface="Tahoma" panose="020B0604030504040204" pitchFamily="34" charset="0"/>
                <a:cs typeface="Consolas" panose="020B0609020204030204" pitchFamily="49" charset="0"/>
              </a:rPr>
              <a:t>London:</a:t>
            </a:r>
            <a:br>
              <a:rPr lang="en-GB" sz="1200" b="1" i="1" dirty="0">
                <a:solidFill>
                  <a:prstClr val="black"/>
                </a:solidFill>
                <a:latin typeface="Bookman Old Style" panose="02050604050505020204" pitchFamily="18" charset="0"/>
                <a:ea typeface="Tahoma" panose="020B0604030504040204" pitchFamily="34" charset="0"/>
                <a:cs typeface="Consolas" panose="020B0609020204030204" pitchFamily="49" charset="0"/>
              </a:rPr>
            </a:br>
            <a:r>
              <a:rPr lang="en-GB" sz="1200" dirty="0" smtClean="0">
                <a:solidFill>
                  <a:prstClr val="black"/>
                </a:solidFill>
                <a:latin typeface="Bookman Old Style" panose="02050604050505020204" pitchFamily="18" charset="0"/>
                <a:ea typeface="Tahoma" panose="020B0604030504040204" pitchFamily="34" charset="0"/>
                <a:cs typeface="Consolas" panose="020B0609020204030204" pitchFamily="49" charset="0"/>
              </a:rPr>
              <a:t>“When this poem was written, the Industrial Revolution meant England was developing rapidly. This led to poverty and very poor living conditions for workers. Blake was against the lack of freedom people had.  </a:t>
            </a:r>
            <a:endParaRPr lang="en-GB" sz="1200" dirty="0">
              <a:solidFill>
                <a:prstClr val="black"/>
              </a:solidFill>
              <a:latin typeface="Bookman Old Style" panose="02050604050505020204" pitchFamily="18" charset="0"/>
              <a:ea typeface="Tahoma" panose="020B0604030504040204" pitchFamily="34" charset="0"/>
              <a:cs typeface="Consolas" panose="020B0609020204030204" pitchFamily="49" charset="0"/>
            </a:endParaRPr>
          </a:p>
        </p:txBody>
      </p:sp>
      <p:pic>
        <p:nvPicPr>
          <p:cNvPr id="4103" name="Picture 7"/>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6406" b="47917" l="52637" r="94434"/>
                    </a14:imgEffect>
                    <a14:imgEffect>
                      <a14:sharpenSoften amount="50000"/>
                    </a14:imgEffect>
                  </a14:imgLayer>
                </a14:imgProps>
              </a:ext>
              <a:ext uri="{28A0092B-C50C-407E-A947-70E740481C1C}">
                <a14:useLocalDpi xmlns:a14="http://schemas.microsoft.com/office/drawing/2010/main" val="0"/>
              </a:ext>
            </a:extLst>
          </a:blip>
          <a:srcRect l="57292" t="16419" r="5357" b="50492"/>
          <a:stretch/>
        </p:blipFill>
        <p:spPr bwMode="auto">
          <a:xfrm rot="20694620">
            <a:off x="376586" y="382047"/>
            <a:ext cx="2235824" cy="1485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444393" y="1625333"/>
            <a:ext cx="3389862" cy="1200329"/>
          </a:xfrm>
          <a:prstGeom prst="rect">
            <a:avLst/>
          </a:prstGeom>
        </p:spPr>
        <p:txBody>
          <a:bodyPr wrap="square">
            <a:spAutoFit/>
          </a:bodyPr>
          <a:lstStyle/>
          <a:p>
            <a:pPr algn="ctr"/>
            <a:r>
              <a:rPr lang="en-GB" sz="1200" b="1" i="1" dirty="0">
                <a:solidFill>
                  <a:prstClr val="black"/>
                </a:solidFill>
                <a:latin typeface="Bookman Old Style" panose="02050604050505020204" pitchFamily="18" charset="0"/>
                <a:ea typeface="Tahoma" panose="020B0604030504040204" pitchFamily="34" charset="0"/>
                <a:cs typeface="Consolas" panose="020B0609020204030204" pitchFamily="49" charset="0"/>
              </a:rPr>
              <a:t>Afternoons:</a:t>
            </a:r>
            <a:br>
              <a:rPr lang="en-GB" sz="1200" b="1" i="1" dirty="0">
                <a:solidFill>
                  <a:prstClr val="black"/>
                </a:solidFill>
                <a:latin typeface="Bookman Old Style" panose="02050604050505020204" pitchFamily="18" charset="0"/>
                <a:ea typeface="Tahoma" panose="020B0604030504040204" pitchFamily="34" charset="0"/>
                <a:cs typeface="Consolas" panose="020B0609020204030204" pitchFamily="49" charset="0"/>
              </a:rPr>
            </a:br>
            <a:r>
              <a:rPr lang="en-GB" sz="1200" dirty="0" smtClean="0">
                <a:solidFill>
                  <a:prstClr val="black"/>
                </a:solidFill>
                <a:latin typeface="Bookman Old Style" panose="02050604050505020204" pitchFamily="18" charset="0"/>
                <a:ea typeface="Tahoma" panose="020B0604030504040204" pitchFamily="34" charset="0"/>
                <a:cs typeface="Consolas" panose="020B0609020204030204" pitchFamily="49" charset="0"/>
              </a:rPr>
              <a:t>“Life in Britain in 50s and 60s was undergoing changes and after austerity people were better off. In 1957 Harold Macmillan said the country had “never had it so good”</a:t>
            </a:r>
            <a:endParaRPr lang="en-GB" sz="1200" dirty="0">
              <a:solidFill>
                <a:prstClr val="black"/>
              </a:solidFill>
              <a:latin typeface="Bookman Old Style" panose="02050604050505020204" pitchFamily="18" charset="0"/>
              <a:ea typeface="Tahoma" panose="020B0604030504040204" pitchFamily="34" charset="0"/>
              <a:cs typeface="Consolas" panose="020B0609020204030204" pitchFamily="49" charset="0"/>
            </a:endParaRPr>
          </a:p>
        </p:txBody>
      </p:sp>
      <p:pic>
        <p:nvPicPr>
          <p:cNvPr id="4104" name="Picture 8"/>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32813" b="71615" l="15723" r="54688"/>
                    </a14:imgEffect>
                  </a14:imgLayer>
                </a14:imgProps>
              </a:ext>
              <a:ext uri="{28A0092B-C50C-407E-A947-70E740481C1C}">
                <a14:useLocalDpi xmlns:a14="http://schemas.microsoft.com/office/drawing/2010/main" val="0"/>
              </a:ext>
            </a:extLst>
          </a:blip>
          <a:srcRect l="15323" t="28652" r="44460" b="30989"/>
          <a:stretch/>
        </p:blipFill>
        <p:spPr bwMode="auto">
          <a:xfrm>
            <a:off x="3141207" y="4763467"/>
            <a:ext cx="2457696" cy="1849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2944893" y="3884694"/>
            <a:ext cx="2427291" cy="1384995"/>
          </a:xfrm>
          <a:prstGeom prst="rect">
            <a:avLst/>
          </a:prstGeom>
        </p:spPr>
        <p:txBody>
          <a:bodyPr wrap="square">
            <a:spAutoFit/>
          </a:bodyPr>
          <a:lstStyle/>
          <a:p>
            <a:pPr algn="ctr"/>
            <a:r>
              <a:rPr lang="en-GB" sz="1200" b="1" i="1" dirty="0">
                <a:solidFill>
                  <a:prstClr val="black"/>
                </a:solidFill>
                <a:latin typeface="Bookman Old Style" panose="02050604050505020204" pitchFamily="18" charset="0"/>
                <a:ea typeface="Tahoma" panose="020B0604030504040204" pitchFamily="34" charset="0"/>
                <a:cs typeface="Consolas" panose="020B0609020204030204" pitchFamily="49" charset="0"/>
              </a:rPr>
              <a:t>Death of a Naturalist:</a:t>
            </a:r>
            <a:br>
              <a:rPr lang="en-GB" sz="1200" b="1" i="1" dirty="0">
                <a:solidFill>
                  <a:prstClr val="black"/>
                </a:solidFill>
                <a:latin typeface="Bookman Old Style" panose="02050604050505020204" pitchFamily="18" charset="0"/>
                <a:ea typeface="Tahoma" panose="020B0604030504040204" pitchFamily="34" charset="0"/>
                <a:cs typeface="Consolas" panose="020B0609020204030204" pitchFamily="49" charset="0"/>
              </a:rPr>
            </a:br>
            <a:r>
              <a:rPr lang="en-GB" sz="1200" dirty="0" smtClean="0">
                <a:solidFill>
                  <a:prstClr val="black"/>
                </a:solidFill>
                <a:latin typeface="Bookman Old Style" panose="02050604050505020204" pitchFamily="18" charset="0"/>
                <a:ea typeface="Tahoma" panose="020B0604030504040204" pitchFamily="34" charset="0"/>
                <a:cs typeface="Consolas" panose="020B0609020204030204" pitchFamily="49" charset="0"/>
              </a:rPr>
              <a:t>“This poem is about the loss of childhood innocence, told through a child’s eyes. On a deeper level it shows how our adult personalities are formed. ”</a:t>
            </a:r>
            <a:endParaRPr lang="en-GB" sz="1200" dirty="0">
              <a:solidFill>
                <a:prstClr val="black"/>
              </a:solidFill>
              <a:latin typeface="Bookman Old Style" panose="02050604050505020204" pitchFamily="18" charset="0"/>
              <a:ea typeface="Tahoma" panose="020B0604030504040204" pitchFamily="34" charset="0"/>
              <a:cs typeface="Consolas" panose="020B0609020204030204" pitchFamily="49" charset="0"/>
            </a:endParaRPr>
          </a:p>
        </p:txBody>
      </p:sp>
      <p:pic>
        <p:nvPicPr>
          <p:cNvPr id="4107" name="Picture 11"/>
          <p:cNvPicPr>
            <a:picLocks noChangeAspect="1" noChangeArrowheads="1"/>
          </p:cNvPicPr>
          <p:nvPr/>
        </p:nvPicPr>
        <p:blipFill rotWithShape="1">
          <a:blip r:embed="rId12">
            <a:biLevel thresh="75000"/>
            <a:extLst>
              <a:ext uri="{28A0092B-C50C-407E-A947-70E740481C1C}">
                <a14:useLocalDpi xmlns:a14="http://schemas.microsoft.com/office/drawing/2010/main" val="0"/>
              </a:ext>
            </a:extLst>
          </a:blip>
          <a:srcRect l="20379" t="33670" r="47443" b="43761"/>
          <a:stretch/>
        </p:blipFill>
        <p:spPr bwMode="auto">
          <a:xfrm>
            <a:off x="4203377" y="963000"/>
            <a:ext cx="2337614" cy="1229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6247532" y="212638"/>
            <a:ext cx="2788964" cy="1811127"/>
          </a:xfrm>
          <a:prstGeom prst="rect">
            <a:avLst/>
          </a:prstGeom>
        </p:spPr>
        <p:txBody>
          <a:bodyPr wrap="square">
            <a:spAutoFit/>
          </a:bodyPr>
          <a:lstStyle/>
          <a:p>
            <a:pPr algn="ctr"/>
            <a:r>
              <a:rPr lang="en-GB" sz="1400" b="1" i="1" dirty="0">
                <a:solidFill>
                  <a:prstClr val="black"/>
                </a:solidFill>
                <a:latin typeface="Bookman Old Style" panose="02050604050505020204" pitchFamily="18" charset="0"/>
                <a:ea typeface="Tahoma" panose="020B0604030504040204" pitchFamily="34" charset="0"/>
                <a:cs typeface="Consolas" panose="020B0609020204030204" pitchFamily="49" charset="0"/>
              </a:rPr>
              <a:t>The Prelude:</a:t>
            </a:r>
            <a:br>
              <a:rPr lang="en-GB" sz="1400" b="1" i="1" dirty="0">
                <a:solidFill>
                  <a:prstClr val="black"/>
                </a:solidFill>
                <a:latin typeface="Bookman Old Style" panose="02050604050505020204" pitchFamily="18" charset="0"/>
                <a:ea typeface="Tahoma" panose="020B0604030504040204" pitchFamily="34" charset="0"/>
                <a:cs typeface="Consolas" panose="020B0609020204030204" pitchFamily="49" charset="0"/>
              </a:rPr>
            </a:br>
            <a:r>
              <a:rPr lang="en-GB" sz="1400" dirty="0" smtClean="0">
                <a:solidFill>
                  <a:prstClr val="black"/>
                </a:solidFill>
                <a:latin typeface="Bookman Old Style" panose="02050604050505020204" pitchFamily="18" charset="0"/>
                <a:ea typeface="Tahoma" panose="020B0604030504040204" pitchFamily="34" charset="0"/>
                <a:cs typeface="Consolas" panose="020B0609020204030204" pitchFamily="49" charset="0"/>
              </a:rPr>
              <a:t>Wordsworth was a Romantic poet. </a:t>
            </a:r>
            <a:r>
              <a:rPr lang="en-GB" sz="1400" dirty="0" smtClean="0"/>
              <a:t>He </a:t>
            </a:r>
            <a:r>
              <a:rPr lang="en-GB" sz="1400" dirty="0"/>
              <a:t>believed that in our lives there are special moments or experiences </a:t>
            </a:r>
            <a:r>
              <a:rPr lang="en-GB" sz="1400" dirty="0" smtClean="0"/>
              <a:t>called “spots of time” where </a:t>
            </a:r>
            <a:r>
              <a:rPr lang="en-GB" sz="1400" dirty="0"/>
              <a:t>we can go beyond normal reality and appreciate the wider world of nature.</a:t>
            </a:r>
            <a:endParaRPr lang="en-GB" sz="1400" dirty="0">
              <a:solidFill>
                <a:prstClr val="black"/>
              </a:solidFill>
              <a:latin typeface="Bookman Old Style" panose="02050604050505020204" pitchFamily="18" charset="0"/>
              <a:ea typeface="Tahoma" panose="020B0604030504040204" pitchFamily="34" charset="0"/>
              <a:cs typeface="Consolas" panose="020B0609020204030204" pitchFamily="49" charset="0"/>
            </a:endParaRPr>
          </a:p>
        </p:txBody>
      </p:sp>
      <p:pic>
        <p:nvPicPr>
          <p:cNvPr id="4108" name="Picture 12"/>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63151" b="85417" l="684" r="18848"/>
                    </a14:imgEffect>
                  </a14:imgLayer>
                </a14:imgProps>
              </a:ext>
              <a:ext uri="{28A0092B-C50C-407E-A947-70E740481C1C}">
                <a14:useLocalDpi xmlns:a14="http://schemas.microsoft.com/office/drawing/2010/main" val="0"/>
              </a:ext>
            </a:extLst>
          </a:blip>
          <a:srcRect l="1839" t="62250" r="82747" b="14773"/>
          <a:stretch/>
        </p:blipFill>
        <p:spPr bwMode="auto">
          <a:xfrm rot="991400">
            <a:off x="257163" y="2612914"/>
            <a:ext cx="561293" cy="627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9" name="Picture 13"/>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41737" b="64830" l="33163" r="46488"/>
                    </a14:imgEffect>
                  </a14:imgLayer>
                </a14:imgProps>
              </a:ext>
              <a:ext uri="{28A0092B-C50C-407E-A947-70E740481C1C}">
                <a14:useLocalDpi xmlns:a14="http://schemas.microsoft.com/office/drawing/2010/main" val="0"/>
              </a:ext>
            </a:extLst>
          </a:blip>
          <a:srcRect l="31497" t="38850" r="51846" b="32283"/>
          <a:stretch/>
        </p:blipFill>
        <p:spPr bwMode="auto">
          <a:xfrm>
            <a:off x="1954896" y="2679931"/>
            <a:ext cx="1624663" cy="2111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339826" y="2926692"/>
            <a:ext cx="1771424" cy="1815882"/>
          </a:xfrm>
          <a:prstGeom prst="rect">
            <a:avLst/>
          </a:prstGeom>
        </p:spPr>
        <p:txBody>
          <a:bodyPr wrap="square">
            <a:spAutoFit/>
          </a:bodyPr>
          <a:lstStyle/>
          <a:p>
            <a:pPr algn="ctr"/>
            <a:r>
              <a:rPr lang="en-GB" sz="1600" b="1" i="1" dirty="0">
                <a:solidFill>
                  <a:prstClr val="black"/>
                </a:solidFill>
                <a:latin typeface="Bookman Old Style" panose="02050604050505020204" pitchFamily="18" charset="0"/>
                <a:ea typeface="Tahoma" panose="020B0604030504040204" pitchFamily="34" charset="0"/>
                <a:cs typeface="Consolas" panose="020B0609020204030204" pitchFamily="49" charset="0"/>
              </a:rPr>
              <a:t>Manhunt:</a:t>
            </a:r>
            <a:br>
              <a:rPr lang="en-GB" sz="1600" b="1" i="1" dirty="0">
                <a:solidFill>
                  <a:prstClr val="black"/>
                </a:solidFill>
                <a:latin typeface="Bookman Old Style" panose="02050604050505020204" pitchFamily="18" charset="0"/>
                <a:ea typeface="Tahoma" panose="020B0604030504040204" pitchFamily="34" charset="0"/>
                <a:cs typeface="Consolas" panose="020B0609020204030204" pitchFamily="49" charset="0"/>
              </a:rPr>
            </a:br>
            <a:r>
              <a:rPr lang="en-GB" sz="1200" dirty="0" smtClean="0">
                <a:solidFill>
                  <a:prstClr val="black"/>
                </a:solidFill>
                <a:latin typeface="Bookman Old Style" panose="02050604050505020204" pitchFamily="18" charset="0"/>
                <a:ea typeface="Tahoma" panose="020B0604030504040204" pitchFamily="34" charset="0"/>
                <a:cs typeface="Consolas" panose="020B0609020204030204" pitchFamily="49" charset="0"/>
              </a:rPr>
              <a:t>The person in the poem is suffering from PTSD. The poem is told from his wife’s perspective. The poem is based on interviews from the Iraq war. </a:t>
            </a:r>
            <a:endParaRPr lang="en-GB" sz="1200" dirty="0">
              <a:solidFill>
                <a:prstClr val="black"/>
              </a:solidFill>
              <a:latin typeface="Bookman Old Style" panose="02050604050505020204" pitchFamily="18" charset="0"/>
              <a:ea typeface="Tahoma" panose="020B0604030504040204" pitchFamily="34" charset="0"/>
              <a:cs typeface="Consolas" panose="020B0609020204030204" pitchFamily="49" charset="0"/>
            </a:endParaRPr>
          </a:p>
        </p:txBody>
      </p:sp>
      <p:pic>
        <p:nvPicPr>
          <p:cNvPr id="4110" name="Picture 14"/>
          <p:cNvPicPr>
            <a:picLocks noChangeAspect="1" noChangeArrowheads="1"/>
          </p:cNvPicPr>
          <p:nvPr/>
        </p:nvPicPr>
        <p:blipFill rotWithShape="1">
          <a:blip r:embed="rId17">
            <a:extLst>
              <a:ext uri="{BEBA8EAE-BF5A-486C-A8C5-ECC9F3942E4B}">
                <a14:imgProps xmlns:a14="http://schemas.microsoft.com/office/drawing/2010/main">
                  <a14:imgLayer r:embed="rId18">
                    <a14:imgEffect>
                      <a14:backgroundRemoval t="42969" b="70443" l="40723" r="49512"/>
                    </a14:imgEffect>
                  </a14:imgLayer>
                </a14:imgProps>
              </a:ext>
              <a:ext uri="{28A0092B-C50C-407E-A947-70E740481C1C}">
                <a14:useLocalDpi xmlns:a14="http://schemas.microsoft.com/office/drawing/2010/main" val="0"/>
              </a:ext>
            </a:extLst>
          </a:blip>
          <a:srcRect l="41193" t="46723" r="49631" b="29967"/>
          <a:stretch/>
        </p:blipFill>
        <p:spPr bwMode="auto">
          <a:xfrm>
            <a:off x="5037911" y="2378026"/>
            <a:ext cx="1228412" cy="2340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3629516" y="2183411"/>
            <a:ext cx="1829651" cy="1615827"/>
          </a:xfrm>
          <a:prstGeom prst="rect">
            <a:avLst/>
          </a:prstGeom>
        </p:spPr>
        <p:txBody>
          <a:bodyPr wrap="square">
            <a:spAutoFit/>
          </a:bodyPr>
          <a:lstStyle/>
          <a:p>
            <a:pPr algn="ctr"/>
            <a:r>
              <a:rPr lang="en-GB" sz="1100" b="1" i="1" dirty="0">
                <a:solidFill>
                  <a:prstClr val="black"/>
                </a:solidFill>
                <a:latin typeface="Bookman Old Style" panose="02050604050505020204" pitchFamily="18" charset="0"/>
                <a:ea typeface="Tahoma" panose="020B0604030504040204" pitchFamily="34" charset="0"/>
                <a:cs typeface="Consolas" panose="020B0609020204030204" pitchFamily="49" charset="0"/>
              </a:rPr>
              <a:t>Sonnet 43:</a:t>
            </a:r>
            <a:br>
              <a:rPr lang="en-GB" sz="1100" b="1" i="1" dirty="0">
                <a:solidFill>
                  <a:prstClr val="black"/>
                </a:solidFill>
                <a:latin typeface="Bookman Old Style" panose="02050604050505020204" pitchFamily="18" charset="0"/>
                <a:ea typeface="Tahoma" panose="020B0604030504040204" pitchFamily="34" charset="0"/>
                <a:cs typeface="Consolas" panose="020B0609020204030204" pitchFamily="49" charset="0"/>
              </a:rPr>
            </a:br>
            <a:r>
              <a:rPr lang="en-GB" sz="1100" dirty="0" smtClean="0">
                <a:solidFill>
                  <a:prstClr val="black"/>
                </a:solidFill>
                <a:latin typeface="Bookman Old Style" panose="02050604050505020204" pitchFamily="18" charset="0"/>
                <a:ea typeface="Tahoma" panose="020B0604030504040204" pitchFamily="34" charset="0"/>
                <a:cs typeface="Consolas" panose="020B0609020204030204" pitchFamily="49" charset="0"/>
              </a:rPr>
              <a:t>“This poem was written as part of a series before the writer married her husband. They conducted much of their relationship in secret and were intensely in love.”</a:t>
            </a:r>
            <a:endParaRPr lang="en-GB" sz="1100" dirty="0">
              <a:solidFill>
                <a:prstClr val="black"/>
              </a:solidFill>
              <a:latin typeface="Bookman Old Style" panose="02050604050505020204" pitchFamily="18" charset="0"/>
              <a:ea typeface="Tahoma" panose="020B0604030504040204" pitchFamily="34" charset="0"/>
              <a:cs typeface="Consolas" panose="020B0609020204030204" pitchFamily="49" charset="0"/>
            </a:endParaRPr>
          </a:p>
        </p:txBody>
      </p:sp>
    </p:spTree>
    <p:extLst>
      <p:ext uri="{BB962C8B-B14F-4D97-AF65-F5344CB8AC3E}">
        <p14:creationId xmlns:p14="http://schemas.microsoft.com/office/powerpoint/2010/main" val="394085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5" name="Picture 15"/>
          <p:cNvPicPr>
            <a:picLocks noChangeAspect="1" noChangeArrowheads="1"/>
          </p:cNvPicPr>
          <p:nvPr/>
        </p:nvPicPr>
        <p:blipFill rotWithShape="1">
          <a:blip r:embed="rId2">
            <a:extLst>
              <a:ext uri="{28A0092B-C50C-407E-A947-70E740481C1C}">
                <a14:useLocalDpi xmlns:a14="http://schemas.microsoft.com/office/drawing/2010/main" val="0"/>
              </a:ext>
            </a:extLst>
          </a:blip>
          <a:srcRect l="17885" t="34083" r="67614" b="41193"/>
          <a:stretch/>
        </p:blipFill>
        <p:spPr bwMode="auto">
          <a:xfrm>
            <a:off x="1758931" y="1948677"/>
            <a:ext cx="2403018" cy="3072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9512" y="116632"/>
            <a:ext cx="8856984" cy="65527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TextBox 4"/>
          <p:cNvSpPr txBox="1"/>
          <p:nvPr/>
        </p:nvSpPr>
        <p:spPr>
          <a:xfrm>
            <a:off x="326298" y="116632"/>
            <a:ext cx="8424936" cy="461665"/>
          </a:xfrm>
          <a:prstGeom prst="rect">
            <a:avLst/>
          </a:prstGeom>
          <a:noFill/>
        </p:spPr>
        <p:txBody>
          <a:bodyPr wrap="square" rtlCol="0">
            <a:spAutoFit/>
          </a:bodyPr>
          <a:lstStyle/>
          <a:p>
            <a:pPr algn="ctr"/>
            <a:r>
              <a:rPr lang="en-GB" sz="2400" dirty="0">
                <a:solidFill>
                  <a:prstClr val="black"/>
                </a:solidFill>
                <a:latin typeface="Consolas" panose="020B0609020204030204" pitchFamily="49" charset="0"/>
                <a:ea typeface="Tahoma" panose="020B0604030504040204" pitchFamily="34" charset="0"/>
                <a:cs typeface="Consolas" panose="020B0609020204030204" pitchFamily="49" charset="0"/>
              </a:rPr>
              <a:t>Poetry </a:t>
            </a:r>
            <a:r>
              <a:rPr lang="en-GB" sz="2400" dirty="0" smtClean="0">
                <a:solidFill>
                  <a:prstClr val="black"/>
                </a:solidFill>
                <a:latin typeface="Consolas" panose="020B0609020204030204" pitchFamily="49" charset="0"/>
                <a:ea typeface="Tahoma" panose="020B0604030504040204" pitchFamily="34" charset="0"/>
                <a:cs typeface="Consolas" panose="020B0609020204030204" pitchFamily="49" charset="0"/>
              </a:rPr>
              <a:t>Context</a:t>
            </a:r>
            <a:endParaRPr lang="en-GB" sz="2400" dirty="0">
              <a:solidFill>
                <a:prstClr val="black"/>
              </a:solidFill>
              <a:latin typeface="Consolas" panose="020B0609020204030204" pitchFamily="49" charset="0"/>
              <a:ea typeface="Tahoma" panose="020B0604030504040204" pitchFamily="34" charset="0"/>
              <a:cs typeface="Consolas" panose="020B0609020204030204" pitchFamily="49" charset="0"/>
            </a:endParaRPr>
          </a:p>
        </p:txBody>
      </p:sp>
      <p:pic>
        <p:nvPicPr>
          <p:cNvPr id="5122"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9036" b="69922" l="23730" r="49512"/>
                    </a14:imgEffect>
                  </a14:imgLayer>
                </a14:imgProps>
              </a:ext>
              <a:ext uri="{28A0092B-C50C-407E-A947-70E740481C1C}">
                <a14:useLocalDpi xmlns:a14="http://schemas.microsoft.com/office/drawing/2010/main" val="0"/>
              </a:ext>
            </a:extLst>
          </a:blip>
          <a:srcRect l="23012" t="33144" r="50994" b="31439"/>
          <a:stretch/>
        </p:blipFill>
        <p:spPr bwMode="auto">
          <a:xfrm>
            <a:off x="1201776" y="232779"/>
            <a:ext cx="1679194" cy="1715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09181" y="1234609"/>
            <a:ext cx="1499877" cy="1754326"/>
          </a:xfrm>
          <a:prstGeom prst="rect">
            <a:avLst/>
          </a:prstGeom>
        </p:spPr>
        <p:txBody>
          <a:bodyPr wrap="square">
            <a:spAutoFit/>
          </a:bodyPr>
          <a:lstStyle/>
          <a:p>
            <a:pPr algn="ctr"/>
            <a:r>
              <a:rPr lang="en-GB" sz="1200" b="1" i="1" dirty="0">
                <a:solidFill>
                  <a:prstClr val="black"/>
                </a:solidFill>
                <a:latin typeface="Bookman Old Style" panose="02050604050505020204" pitchFamily="18" charset="0"/>
                <a:ea typeface="Tahoma" panose="020B0604030504040204" pitchFamily="34" charset="0"/>
                <a:cs typeface="Consolas" panose="020B0609020204030204" pitchFamily="49" charset="0"/>
              </a:rPr>
              <a:t>The Soldier:</a:t>
            </a:r>
            <a:br>
              <a:rPr lang="en-GB" sz="1200" b="1" i="1" dirty="0">
                <a:solidFill>
                  <a:prstClr val="black"/>
                </a:solidFill>
                <a:latin typeface="Bookman Old Style" panose="02050604050505020204" pitchFamily="18" charset="0"/>
                <a:ea typeface="Tahoma" panose="020B0604030504040204" pitchFamily="34" charset="0"/>
                <a:cs typeface="Consolas" panose="020B0609020204030204" pitchFamily="49" charset="0"/>
              </a:rPr>
            </a:br>
            <a:r>
              <a:rPr lang="en-GB" sz="1200" dirty="0" smtClean="0">
                <a:solidFill>
                  <a:prstClr val="black"/>
                </a:solidFill>
                <a:latin typeface="Bookman Old Style" panose="02050604050505020204" pitchFamily="18" charset="0"/>
                <a:ea typeface="Tahoma" panose="020B0604030504040204" pitchFamily="34" charset="0"/>
                <a:cs typeface="Consolas" panose="020B0609020204030204" pitchFamily="49" charset="0"/>
              </a:rPr>
              <a:t>“Brooke never made it to war; he died in 1915, but his patriotism and naivety was typical at the start of the war.”</a:t>
            </a:r>
            <a:endParaRPr lang="en-GB" sz="1200" dirty="0">
              <a:solidFill>
                <a:prstClr val="black"/>
              </a:solidFill>
              <a:latin typeface="Bookman Old Style" panose="02050604050505020204" pitchFamily="18" charset="0"/>
              <a:ea typeface="Tahoma" panose="020B0604030504040204" pitchFamily="34" charset="0"/>
              <a:cs typeface="Consolas" panose="020B0609020204030204" pitchFamily="49" charset="0"/>
            </a:endParaRPr>
          </a:p>
        </p:txBody>
      </p:sp>
      <p:pic>
        <p:nvPicPr>
          <p:cNvPr id="5124" name="Picture 4"/>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35938" b="59245" l="53125" r="74023"/>
                    </a14:imgEffect>
                  </a14:imgLayer>
                </a14:imgProps>
              </a:ext>
              <a:ext uri="{28A0092B-C50C-407E-A947-70E740481C1C}">
                <a14:useLocalDpi xmlns:a14="http://schemas.microsoft.com/office/drawing/2010/main" val="0"/>
              </a:ext>
            </a:extLst>
          </a:blip>
          <a:srcRect l="53693" t="36003" r="27983" b="42140"/>
          <a:stretch/>
        </p:blipFill>
        <p:spPr bwMode="auto">
          <a:xfrm rot="19513519">
            <a:off x="3622104" y="1438170"/>
            <a:ext cx="585056" cy="523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3639624" y="1778517"/>
            <a:ext cx="2648441" cy="1446550"/>
          </a:xfrm>
          <a:prstGeom prst="rect">
            <a:avLst/>
          </a:prstGeom>
        </p:spPr>
        <p:txBody>
          <a:bodyPr wrap="square">
            <a:spAutoFit/>
          </a:bodyPr>
          <a:lstStyle/>
          <a:p>
            <a:pPr algn="ctr"/>
            <a:r>
              <a:rPr lang="en-GB" sz="1100" b="1" i="1" dirty="0">
                <a:solidFill>
                  <a:prstClr val="black"/>
                </a:solidFill>
                <a:latin typeface="Bookman Old Style" panose="02050604050505020204" pitchFamily="18" charset="0"/>
                <a:ea typeface="Tahoma" panose="020B0604030504040204" pitchFamily="34" charset="0"/>
                <a:cs typeface="Consolas" panose="020B0609020204030204" pitchFamily="49" charset="0"/>
              </a:rPr>
              <a:t>She Walks in Beauty:</a:t>
            </a:r>
            <a:br>
              <a:rPr lang="en-GB" sz="1100" b="1" i="1" dirty="0">
                <a:solidFill>
                  <a:prstClr val="black"/>
                </a:solidFill>
                <a:latin typeface="Bookman Old Style" panose="02050604050505020204" pitchFamily="18" charset="0"/>
                <a:ea typeface="Tahoma" panose="020B0604030504040204" pitchFamily="34" charset="0"/>
                <a:cs typeface="Consolas" panose="020B0609020204030204" pitchFamily="49" charset="0"/>
              </a:rPr>
            </a:br>
            <a:r>
              <a:rPr lang="en-GB" sz="1100" dirty="0" smtClean="0">
                <a:solidFill>
                  <a:prstClr val="black"/>
                </a:solidFill>
                <a:latin typeface="Bookman Old Style" panose="02050604050505020204" pitchFamily="18" charset="0"/>
                <a:ea typeface="Tahoma" panose="020B0604030504040204" pitchFamily="34" charset="0"/>
                <a:cs typeface="Consolas" panose="020B0609020204030204" pitchFamily="49" charset="0"/>
              </a:rPr>
              <a:t>“Byron was a Romantic poet. He believed in writing about feelings anyone could relate to. He </a:t>
            </a:r>
            <a:r>
              <a:rPr lang="en-GB" sz="1100" dirty="0"/>
              <a:t>rote this poem immediately after a party held on June 11th, 1814, and was inspired by his seeing his cousin, Lady Wilmot Horton, who was in </a:t>
            </a:r>
            <a:r>
              <a:rPr lang="en-GB" sz="1100" dirty="0" smtClean="0"/>
              <a:t>mourning</a:t>
            </a:r>
            <a:r>
              <a:rPr lang="en-GB" sz="1100" dirty="0" smtClean="0">
                <a:solidFill>
                  <a:prstClr val="black"/>
                </a:solidFill>
                <a:latin typeface="Bookman Old Style" panose="02050604050505020204" pitchFamily="18" charset="0"/>
                <a:ea typeface="Tahoma" panose="020B0604030504040204" pitchFamily="34" charset="0"/>
                <a:cs typeface="Consolas" panose="020B0609020204030204" pitchFamily="49" charset="0"/>
              </a:rPr>
              <a:t>.”</a:t>
            </a:r>
            <a:endParaRPr lang="en-GB" sz="1100" dirty="0">
              <a:solidFill>
                <a:prstClr val="black"/>
              </a:solidFill>
              <a:latin typeface="Bookman Old Style" panose="02050604050505020204" pitchFamily="18" charset="0"/>
              <a:ea typeface="Tahoma" panose="020B0604030504040204" pitchFamily="34" charset="0"/>
              <a:cs typeface="Consolas" panose="020B0609020204030204" pitchFamily="49" charset="0"/>
            </a:endParaRPr>
          </a:p>
        </p:txBody>
      </p:sp>
      <p:grpSp>
        <p:nvGrpSpPr>
          <p:cNvPr id="6" name="Group 5"/>
          <p:cNvGrpSpPr/>
          <p:nvPr/>
        </p:nvGrpSpPr>
        <p:grpSpPr>
          <a:xfrm>
            <a:off x="7341134" y="4743728"/>
            <a:ext cx="1695362" cy="2026293"/>
            <a:chOff x="1763688" y="3284984"/>
            <a:chExt cx="1695362" cy="2026293"/>
          </a:xfrm>
        </p:grpSpPr>
        <p:pic>
          <p:nvPicPr>
            <p:cNvPr id="5126" name="Picture 6"/>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6172" b="42318" l="73828" r="86523"/>
                      </a14:imgEffect>
                    </a14:imgLayer>
                  </a14:imgProps>
                </a:ext>
                <a:ext uri="{28A0092B-C50C-407E-A947-70E740481C1C}">
                  <a14:useLocalDpi xmlns:a14="http://schemas.microsoft.com/office/drawing/2010/main" val="0"/>
                </a:ext>
              </a:extLst>
            </a:blip>
            <a:srcRect l="72664" t="24906" r="15135" b="55652"/>
            <a:stretch/>
          </p:blipFill>
          <p:spPr bwMode="auto">
            <a:xfrm>
              <a:off x="1763688" y="3284984"/>
              <a:ext cx="1695362" cy="2026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36849" b="63151" l="40918" r="59473"/>
                      </a14:imgEffect>
                    </a14:imgLayer>
                  </a14:imgProps>
                </a:ext>
                <a:ext uri="{28A0092B-C50C-407E-A947-70E740481C1C}">
                  <a14:useLocalDpi xmlns:a14="http://schemas.microsoft.com/office/drawing/2010/main" val="0"/>
                </a:ext>
              </a:extLst>
            </a:blip>
            <a:srcRect l="41193" t="36003" r="41051" b="38920"/>
            <a:stretch/>
          </p:blipFill>
          <p:spPr bwMode="auto">
            <a:xfrm>
              <a:off x="2108776" y="4054664"/>
              <a:ext cx="1005185" cy="1064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128" name="Picture 8"/>
          <p:cNvPicPr>
            <a:picLocks noChangeAspect="1" noChangeArrowheads="1"/>
          </p:cNvPicPr>
          <p:nvPr/>
        </p:nvPicPr>
        <p:blipFill rotWithShape="1">
          <a:blip r:embed="rId11">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l="29687" t="36003" r="54119" b="38168"/>
          <a:stretch/>
        </p:blipFill>
        <p:spPr bwMode="auto">
          <a:xfrm flipH="1">
            <a:off x="326298" y="4903460"/>
            <a:ext cx="1432632" cy="171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1439652" y="5186499"/>
            <a:ext cx="2099156" cy="1384995"/>
          </a:xfrm>
          <a:prstGeom prst="rect">
            <a:avLst/>
          </a:prstGeom>
        </p:spPr>
        <p:txBody>
          <a:bodyPr wrap="square">
            <a:spAutoFit/>
          </a:bodyPr>
          <a:lstStyle/>
          <a:p>
            <a:pPr algn="ctr"/>
            <a:r>
              <a:rPr lang="en-GB" sz="1200" b="1" i="1" dirty="0">
                <a:solidFill>
                  <a:prstClr val="black"/>
                </a:solidFill>
                <a:latin typeface="Bookman Old Style" panose="02050604050505020204" pitchFamily="18" charset="0"/>
                <a:ea typeface="Tahoma" panose="020B0604030504040204" pitchFamily="34" charset="0"/>
                <a:cs typeface="Consolas" panose="020B0609020204030204" pitchFamily="49" charset="0"/>
              </a:rPr>
              <a:t>Cosy Apologia:</a:t>
            </a:r>
            <a:br>
              <a:rPr lang="en-GB" sz="1200" b="1" i="1" dirty="0">
                <a:solidFill>
                  <a:prstClr val="black"/>
                </a:solidFill>
                <a:latin typeface="Bookman Old Style" panose="02050604050505020204" pitchFamily="18" charset="0"/>
                <a:ea typeface="Tahoma" panose="020B0604030504040204" pitchFamily="34" charset="0"/>
                <a:cs typeface="Consolas" panose="020B0609020204030204" pitchFamily="49" charset="0"/>
              </a:rPr>
            </a:br>
            <a:r>
              <a:rPr lang="en-GB" sz="1200" dirty="0" smtClean="0">
                <a:solidFill>
                  <a:prstClr val="black"/>
                </a:solidFill>
                <a:latin typeface="Bookman Old Style" panose="02050604050505020204" pitchFamily="18" charset="0"/>
                <a:ea typeface="Tahoma" panose="020B0604030504040204" pitchFamily="34" charset="0"/>
                <a:cs typeface="Consolas" panose="020B0609020204030204" pitchFamily="49" charset="0"/>
              </a:rPr>
              <a:t>“This poem is set in 1999 during Hurricane Floyd. It also references traditional romantic heroes like knights in shining armour.</a:t>
            </a:r>
            <a:endParaRPr lang="en-GB" sz="1200" dirty="0">
              <a:solidFill>
                <a:prstClr val="black"/>
              </a:solidFill>
              <a:latin typeface="Bookman Old Style" panose="02050604050505020204" pitchFamily="18" charset="0"/>
              <a:ea typeface="Tahoma" panose="020B0604030504040204" pitchFamily="34" charset="0"/>
              <a:cs typeface="Consolas" panose="020B0609020204030204" pitchFamily="49" charset="0"/>
            </a:endParaRPr>
          </a:p>
        </p:txBody>
      </p:sp>
      <p:pic>
        <p:nvPicPr>
          <p:cNvPr id="5129" name="Picture 9"/>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37630" b="55729" l="391" r="21973"/>
                    </a14:imgEffect>
                    <a14:imgEffect>
                      <a14:saturation sat="0"/>
                    </a14:imgEffect>
                  </a14:imgLayer>
                </a14:imgProps>
              </a:ext>
              <a:ext uri="{28A0092B-C50C-407E-A947-70E740481C1C}">
                <a14:useLocalDpi xmlns:a14="http://schemas.microsoft.com/office/drawing/2010/main" val="0"/>
              </a:ext>
            </a:extLst>
          </a:blip>
          <a:srcRect l="994" t="36003" r="77415" b="45554"/>
          <a:stretch/>
        </p:blipFill>
        <p:spPr bwMode="auto">
          <a:xfrm rot="20825405">
            <a:off x="2950326" y="857603"/>
            <a:ext cx="1176965" cy="754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0" name="Picture 10"/>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37630" b="54948" l="70410" r="84766"/>
                    </a14:imgEffect>
                    <a14:imgEffect>
                      <a14:saturation sat="0"/>
                    </a14:imgEffect>
                  </a14:imgLayer>
                </a14:imgProps>
              </a:ext>
              <a:ext uri="{28A0092B-C50C-407E-A947-70E740481C1C}">
                <a14:useLocalDpi xmlns:a14="http://schemas.microsoft.com/office/drawing/2010/main" val="0"/>
              </a:ext>
            </a:extLst>
          </a:blip>
          <a:srcRect l="70312" t="36003" r="14844" b="45554"/>
          <a:stretch/>
        </p:blipFill>
        <p:spPr bwMode="auto">
          <a:xfrm>
            <a:off x="3639624" y="810503"/>
            <a:ext cx="730931" cy="681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4316903" y="574806"/>
            <a:ext cx="2867715" cy="1200329"/>
          </a:xfrm>
          <a:prstGeom prst="rect">
            <a:avLst/>
          </a:prstGeom>
        </p:spPr>
        <p:txBody>
          <a:bodyPr wrap="square">
            <a:spAutoFit/>
          </a:bodyPr>
          <a:lstStyle/>
          <a:p>
            <a:pPr algn="ctr"/>
            <a:r>
              <a:rPr lang="en-GB" sz="1200" b="1" i="1" dirty="0">
                <a:solidFill>
                  <a:prstClr val="black"/>
                </a:solidFill>
                <a:latin typeface="Bookman Old Style" panose="02050604050505020204" pitchFamily="18" charset="0"/>
                <a:ea typeface="Tahoma" panose="020B0604030504040204" pitchFamily="34" charset="0"/>
                <a:cs typeface="Consolas" panose="020B0609020204030204" pitchFamily="49" charset="0"/>
              </a:rPr>
              <a:t>A Wife in London:</a:t>
            </a:r>
            <a:br>
              <a:rPr lang="en-GB" sz="1200" b="1" i="1" dirty="0">
                <a:solidFill>
                  <a:prstClr val="black"/>
                </a:solidFill>
                <a:latin typeface="Bookman Old Style" panose="02050604050505020204" pitchFamily="18" charset="0"/>
                <a:ea typeface="Tahoma" panose="020B0604030504040204" pitchFamily="34" charset="0"/>
                <a:cs typeface="Consolas" panose="020B0609020204030204" pitchFamily="49" charset="0"/>
              </a:rPr>
            </a:br>
            <a:r>
              <a:rPr lang="en-GB" sz="1200" dirty="0" smtClean="0">
                <a:solidFill>
                  <a:prstClr val="black"/>
                </a:solidFill>
                <a:latin typeface="Bookman Old Style" panose="02050604050505020204" pitchFamily="18" charset="0"/>
                <a:ea typeface="Tahoma" panose="020B0604030504040204" pitchFamily="34" charset="0"/>
                <a:cs typeface="Consolas" panose="020B0609020204030204" pitchFamily="49" charset="0"/>
              </a:rPr>
              <a:t>Hardy was opposed to the Boer War, in which Britain suffered a lot of casualties. The South land mentioned is South Africa, where the war took place.</a:t>
            </a:r>
            <a:endParaRPr lang="en-GB" sz="1200" dirty="0">
              <a:solidFill>
                <a:prstClr val="black"/>
              </a:solidFill>
              <a:latin typeface="Bookman Old Style" panose="02050604050505020204" pitchFamily="18" charset="0"/>
              <a:ea typeface="Tahoma" panose="020B0604030504040204" pitchFamily="34" charset="0"/>
              <a:cs typeface="Consolas" panose="020B0609020204030204" pitchFamily="49" charset="0"/>
            </a:endParaRPr>
          </a:p>
        </p:txBody>
      </p:sp>
      <p:pic>
        <p:nvPicPr>
          <p:cNvPr id="5131" name="Picture 11"/>
          <p:cNvPicPr>
            <a:picLocks noChangeAspect="1" noChangeArrowheads="1"/>
          </p:cNvPicPr>
          <p:nvPr/>
        </p:nvPicPr>
        <p:blipFill rotWithShape="1">
          <a:blip r:embed="rId17">
            <a:extLst>
              <a:ext uri="{BEBA8EAE-BF5A-486C-A8C5-ECC9F3942E4B}">
                <a14:imgProps xmlns:a14="http://schemas.microsoft.com/office/drawing/2010/main">
                  <a14:imgLayer r:embed="rId18">
                    <a14:imgEffect>
                      <a14:backgroundRemoval t="35026" b="59766" l="684" r="29883"/>
                    </a14:imgEffect>
                  </a14:imgLayer>
                </a14:imgProps>
              </a:ext>
              <a:ext uri="{28A0092B-C50C-407E-A947-70E740481C1C}">
                <a14:useLocalDpi xmlns:a14="http://schemas.microsoft.com/office/drawing/2010/main" val="0"/>
              </a:ext>
            </a:extLst>
          </a:blip>
          <a:srcRect l="994" t="34083" r="69460" b="41780"/>
          <a:stretch/>
        </p:blipFill>
        <p:spPr bwMode="auto">
          <a:xfrm rot="18074552" flipH="1">
            <a:off x="7658978" y="2495470"/>
            <a:ext cx="1370224" cy="839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6851315" y="3602887"/>
            <a:ext cx="2160953" cy="1384995"/>
          </a:xfrm>
          <a:prstGeom prst="rect">
            <a:avLst/>
          </a:prstGeom>
        </p:spPr>
        <p:txBody>
          <a:bodyPr wrap="square">
            <a:spAutoFit/>
          </a:bodyPr>
          <a:lstStyle/>
          <a:p>
            <a:pPr algn="ctr"/>
            <a:r>
              <a:rPr lang="en-GB" sz="1200" b="1" i="1" dirty="0">
                <a:solidFill>
                  <a:prstClr val="black"/>
                </a:solidFill>
                <a:latin typeface="Bookman Old Style" panose="02050604050505020204" pitchFamily="18" charset="0"/>
                <a:ea typeface="Tahoma" panose="020B0604030504040204" pitchFamily="34" charset="0"/>
                <a:cs typeface="Consolas" panose="020B0609020204030204" pitchFamily="49" charset="0"/>
              </a:rPr>
              <a:t>Hawk Roosting:</a:t>
            </a:r>
            <a:br>
              <a:rPr lang="en-GB" sz="1200" b="1" i="1" dirty="0">
                <a:solidFill>
                  <a:prstClr val="black"/>
                </a:solidFill>
                <a:latin typeface="Bookman Old Style" panose="02050604050505020204" pitchFamily="18" charset="0"/>
                <a:ea typeface="Tahoma" panose="020B0604030504040204" pitchFamily="34" charset="0"/>
                <a:cs typeface="Consolas" panose="020B0609020204030204" pitchFamily="49" charset="0"/>
              </a:rPr>
            </a:br>
            <a:r>
              <a:rPr lang="en-GB" sz="1200" i="1" dirty="0" smtClean="0">
                <a:solidFill>
                  <a:prstClr val="black"/>
                </a:solidFill>
                <a:latin typeface="Bookman Old Style" panose="02050604050505020204" pitchFamily="18" charset="0"/>
                <a:ea typeface="Tahoma" panose="020B0604030504040204" pitchFamily="34" charset="0"/>
                <a:cs typeface="Consolas" panose="020B0609020204030204" pitchFamily="49" charset="0"/>
              </a:rPr>
              <a:t>The poem can be appreciated on two levels. It shows the cruelty of nature, but also the thoughts of people in power</a:t>
            </a:r>
            <a:r>
              <a:rPr lang="en-GB" sz="1200" b="1" i="1" dirty="0" smtClean="0">
                <a:solidFill>
                  <a:prstClr val="black"/>
                </a:solidFill>
                <a:latin typeface="Bookman Old Style" panose="02050604050505020204" pitchFamily="18" charset="0"/>
                <a:ea typeface="Tahoma" panose="020B0604030504040204" pitchFamily="34" charset="0"/>
                <a:cs typeface="Consolas" panose="020B0609020204030204" pitchFamily="49" charset="0"/>
              </a:rPr>
              <a:t>.</a:t>
            </a:r>
            <a:endParaRPr lang="en-GB" sz="1200" dirty="0">
              <a:solidFill>
                <a:prstClr val="black"/>
              </a:solidFill>
              <a:latin typeface="Bookman Old Style" panose="02050604050505020204" pitchFamily="18" charset="0"/>
              <a:ea typeface="Tahoma" panose="020B0604030504040204" pitchFamily="34" charset="0"/>
              <a:cs typeface="Consolas" panose="020B0609020204030204" pitchFamily="49" charset="0"/>
            </a:endParaRPr>
          </a:p>
        </p:txBody>
      </p:sp>
      <p:pic>
        <p:nvPicPr>
          <p:cNvPr id="5133" name="Picture 13"/>
          <p:cNvPicPr>
            <a:picLocks noChangeAspect="1" noChangeArrowheads="1"/>
          </p:cNvPicPr>
          <p:nvPr/>
        </p:nvPicPr>
        <p:blipFill rotWithShape="1">
          <a:blip r:embed="rId19">
            <a:extLst>
              <a:ext uri="{28A0092B-C50C-407E-A947-70E740481C1C}">
                <a14:useLocalDpi xmlns:a14="http://schemas.microsoft.com/office/drawing/2010/main" val="0"/>
              </a:ext>
            </a:extLst>
          </a:blip>
          <a:srcRect l="61135" t="38920" r="26379" b="41780"/>
          <a:stretch/>
        </p:blipFill>
        <p:spPr bwMode="auto">
          <a:xfrm>
            <a:off x="4893418" y="4831851"/>
            <a:ext cx="563250" cy="652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5475957" y="4870690"/>
            <a:ext cx="1926516" cy="1569660"/>
          </a:xfrm>
          <a:prstGeom prst="rect">
            <a:avLst/>
          </a:prstGeom>
        </p:spPr>
        <p:txBody>
          <a:bodyPr wrap="square">
            <a:spAutoFit/>
          </a:bodyPr>
          <a:lstStyle/>
          <a:p>
            <a:pPr algn="ctr"/>
            <a:r>
              <a:rPr lang="en-GB" sz="1200" b="1" i="1" dirty="0">
                <a:solidFill>
                  <a:prstClr val="black"/>
                </a:solidFill>
                <a:latin typeface="Bookman Old Style" panose="02050604050505020204" pitchFamily="18" charset="0"/>
                <a:ea typeface="Tahoma" panose="020B0604030504040204" pitchFamily="34" charset="0"/>
                <a:cs typeface="Consolas" panose="020B0609020204030204" pitchFamily="49" charset="0"/>
              </a:rPr>
              <a:t>As Imperceptibly as Grief:</a:t>
            </a:r>
            <a:br>
              <a:rPr lang="en-GB" sz="1200" b="1" i="1" dirty="0">
                <a:solidFill>
                  <a:prstClr val="black"/>
                </a:solidFill>
                <a:latin typeface="Bookman Old Style" panose="02050604050505020204" pitchFamily="18" charset="0"/>
                <a:ea typeface="Tahoma" panose="020B0604030504040204" pitchFamily="34" charset="0"/>
                <a:cs typeface="Consolas" panose="020B0609020204030204" pitchFamily="49" charset="0"/>
              </a:rPr>
            </a:br>
            <a:r>
              <a:rPr lang="en-GB" sz="1200" dirty="0" smtClean="0">
                <a:solidFill>
                  <a:prstClr val="black"/>
                </a:solidFill>
                <a:latin typeface="Bookman Old Style" panose="02050604050505020204" pitchFamily="18" charset="0"/>
                <a:ea typeface="Tahoma" panose="020B0604030504040204" pitchFamily="34" charset="0"/>
                <a:cs typeface="Consolas" panose="020B0609020204030204" pitchFamily="49" charset="0"/>
              </a:rPr>
              <a:t>Dickinson was influenced by Romantic poets. She had lots of experience of sickness and deaths of those close to her.</a:t>
            </a:r>
            <a:endParaRPr lang="en-GB" sz="1200" dirty="0">
              <a:solidFill>
                <a:prstClr val="black"/>
              </a:solidFill>
              <a:latin typeface="Bookman Old Style" panose="02050604050505020204" pitchFamily="18" charset="0"/>
              <a:ea typeface="Tahoma" panose="020B0604030504040204" pitchFamily="34" charset="0"/>
              <a:cs typeface="Consolas" panose="020B0609020204030204" pitchFamily="49" charset="0"/>
            </a:endParaRPr>
          </a:p>
        </p:txBody>
      </p:sp>
      <p:pic>
        <p:nvPicPr>
          <p:cNvPr id="5134" name="Picture 14"/>
          <p:cNvPicPr>
            <a:picLocks noChangeAspect="1" noChangeArrowheads="1"/>
          </p:cNvPicPr>
          <p:nvPr/>
        </p:nvPicPr>
        <p:blipFill rotWithShape="1">
          <a:blip r:embed="rId20">
            <a:extLst>
              <a:ext uri="{BEBA8EAE-BF5A-486C-A8C5-ECC9F3942E4B}">
                <a14:imgProps xmlns:a14="http://schemas.microsoft.com/office/drawing/2010/main">
                  <a14:imgLayer r:embed="rId21">
                    <a14:imgEffect>
                      <a14:backgroundRemoval t="60975" b="83017" l="35695" r="48739"/>
                    </a14:imgEffect>
                  </a14:imgLayer>
                </a14:imgProps>
              </a:ext>
              <a:ext uri="{28A0092B-C50C-407E-A947-70E740481C1C}">
                <a14:useLocalDpi xmlns:a14="http://schemas.microsoft.com/office/drawing/2010/main" val="0"/>
              </a:ext>
            </a:extLst>
          </a:blip>
          <a:srcRect l="34065" t="58220" r="49631" b="14228"/>
          <a:stretch/>
        </p:blipFill>
        <p:spPr bwMode="auto">
          <a:xfrm rot="20809924">
            <a:off x="4746505" y="5582605"/>
            <a:ext cx="711596" cy="901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ectangle 25"/>
          <p:cNvSpPr/>
          <p:nvPr/>
        </p:nvSpPr>
        <p:spPr>
          <a:xfrm>
            <a:off x="3489719" y="4401976"/>
            <a:ext cx="1628914" cy="1754326"/>
          </a:xfrm>
          <a:prstGeom prst="rect">
            <a:avLst/>
          </a:prstGeom>
        </p:spPr>
        <p:txBody>
          <a:bodyPr wrap="square">
            <a:spAutoFit/>
          </a:bodyPr>
          <a:lstStyle/>
          <a:p>
            <a:pPr algn="ctr"/>
            <a:r>
              <a:rPr lang="en-GB" sz="1200" b="1" i="1" dirty="0">
                <a:solidFill>
                  <a:prstClr val="black"/>
                </a:solidFill>
                <a:latin typeface="Bookman Old Style" panose="02050604050505020204" pitchFamily="18" charset="0"/>
                <a:ea typeface="Tahoma" panose="020B0604030504040204" pitchFamily="34" charset="0"/>
                <a:cs typeface="Consolas" panose="020B0609020204030204" pitchFamily="49" charset="0"/>
              </a:rPr>
              <a:t>Ode to Autumn:</a:t>
            </a:r>
            <a:br>
              <a:rPr lang="en-GB" sz="1200" b="1" i="1" dirty="0">
                <a:solidFill>
                  <a:prstClr val="black"/>
                </a:solidFill>
                <a:latin typeface="Bookman Old Style" panose="02050604050505020204" pitchFamily="18" charset="0"/>
                <a:ea typeface="Tahoma" panose="020B0604030504040204" pitchFamily="34" charset="0"/>
                <a:cs typeface="Consolas" panose="020B0609020204030204" pitchFamily="49" charset="0"/>
              </a:rPr>
            </a:br>
            <a:r>
              <a:rPr lang="en-GB" sz="1200" dirty="0" smtClean="0">
                <a:solidFill>
                  <a:prstClr val="black"/>
                </a:solidFill>
                <a:latin typeface="Bookman Old Style" panose="02050604050505020204" pitchFamily="18" charset="0"/>
                <a:ea typeface="Tahoma" panose="020B0604030504040204" pitchFamily="34" charset="0"/>
                <a:cs typeface="Consolas" panose="020B0609020204030204" pitchFamily="49" charset="0"/>
              </a:rPr>
              <a:t>“Keats was a Romantic. In the poem he creates images of traditional rural farming life at different stages in Autumn.</a:t>
            </a:r>
            <a:endParaRPr lang="en-GB" sz="1200" dirty="0">
              <a:solidFill>
                <a:prstClr val="black"/>
              </a:solidFill>
              <a:latin typeface="Bookman Old Style" panose="02050604050505020204" pitchFamily="18" charset="0"/>
              <a:ea typeface="Tahoma" panose="020B0604030504040204" pitchFamily="34" charset="0"/>
              <a:cs typeface="Consolas" panose="020B0609020204030204" pitchFamily="49" charset="0"/>
            </a:endParaRPr>
          </a:p>
        </p:txBody>
      </p:sp>
      <p:sp>
        <p:nvSpPr>
          <p:cNvPr id="28" name="Rectangle 27"/>
          <p:cNvSpPr/>
          <p:nvPr/>
        </p:nvSpPr>
        <p:spPr>
          <a:xfrm>
            <a:off x="4316904" y="3321009"/>
            <a:ext cx="2415336" cy="1107996"/>
          </a:xfrm>
          <a:prstGeom prst="rect">
            <a:avLst/>
          </a:prstGeom>
        </p:spPr>
        <p:txBody>
          <a:bodyPr wrap="square">
            <a:spAutoFit/>
          </a:bodyPr>
          <a:lstStyle/>
          <a:p>
            <a:pPr algn="ctr"/>
            <a:r>
              <a:rPr lang="en-GB" sz="1100" b="1" i="1" dirty="0">
                <a:solidFill>
                  <a:prstClr val="black"/>
                </a:solidFill>
                <a:latin typeface="Bookman Old Style" panose="02050604050505020204" pitchFamily="18" charset="0"/>
                <a:ea typeface="Tahoma" panose="020B0604030504040204" pitchFamily="34" charset="0"/>
                <a:cs typeface="Consolas" panose="020B0609020204030204" pitchFamily="49" charset="0"/>
              </a:rPr>
              <a:t>Dulce et Decorum Est:</a:t>
            </a:r>
            <a:br>
              <a:rPr lang="en-GB" sz="1100" b="1" i="1" dirty="0">
                <a:solidFill>
                  <a:prstClr val="black"/>
                </a:solidFill>
                <a:latin typeface="Bookman Old Style" panose="02050604050505020204" pitchFamily="18" charset="0"/>
                <a:ea typeface="Tahoma" panose="020B0604030504040204" pitchFamily="34" charset="0"/>
                <a:cs typeface="Consolas" panose="020B0609020204030204" pitchFamily="49" charset="0"/>
              </a:rPr>
            </a:br>
            <a:r>
              <a:rPr lang="en-GB" sz="1100" dirty="0" smtClean="0">
                <a:solidFill>
                  <a:prstClr val="black"/>
                </a:solidFill>
                <a:latin typeface="Bookman Old Style" panose="02050604050505020204" pitchFamily="18" charset="0"/>
                <a:ea typeface="Tahoma" panose="020B0604030504040204" pitchFamily="34" charset="0"/>
                <a:cs typeface="Consolas" panose="020B0609020204030204" pitchFamily="49" charset="0"/>
              </a:rPr>
              <a:t>“Owen recounts his first hand experiences of WWI. He gives an honest, unflinching account of war – opposite to the patriotic views of the time.”</a:t>
            </a:r>
            <a:endParaRPr lang="en-GB" sz="1100" dirty="0">
              <a:solidFill>
                <a:prstClr val="black"/>
              </a:solidFill>
              <a:latin typeface="Bookman Old Style" panose="02050604050505020204" pitchFamily="18" charset="0"/>
              <a:ea typeface="Tahoma" panose="020B0604030504040204" pitchFamily="34" charset="0"/>
              <a:cs typeface="Consolas" panose="020B0609020204030204" pitchFamily="49" charset="0"/>
            </a:endParaRPr>
          </a:p>
        </p:txBody>
      </p:sp>
      <p:pic>
        <p:nvPicPr>
          <p:cNvPr id="5136" name="Picture 16"/>
          <p:cNvPicPr>
            <a:picLocks noChangeAspect="1" noChangeArrowheads="1"/>
          </p:cNvPicPr>
          <p:nvPr/>
        </p:nvPicPr>
        <p:blipFill rotWithShape="1">
          <a:blip r:embed="rId22">
            <a:extLst>
              <a:ext uri="{BEBA8EAE-BF5A-486C-A8C5-ECC9F3942E4B}">
                <a14:imgProps xmlns:a14="http://schemas.microsoft.com/office/drawing/2010/main">
                  <a14:imgLayer r:embed="rId23">
                    <a14:imgEffect>
                      <a14:backgroundRemoval t="36849" b="64974" l="586" r="19043"/>
                    </a14:imgEffect>
                    <a14:imgEffect>
                      <a14:saturation sat="33000"/>
                    </a14:imgEffect>
                  </a14:imgLayer>
                </a14:imgProps>
              </a:ext>
              <a:ext uri="{28A0092B-C50C-407E-A947-70E740481C1C}">
                <a14:useLocalDpi xmlns:a14="http://schemas.microsoft.com/office/drawing/2010/main" val="0"/>
              </a:ext>
            </a:extLst>
          </a:blip>
          <a:srcRect l="1420" t="36904" r="82115" b="35390"/>
          <a:stretch/>
        </p:blipFill>
        <p:spPr bwMode="auto">
          <a:xfrm>
            <a:off x="1753233" y="3564866"/>
            <a:ext cx="1182577" cy="1492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Rectangle 29"/>
          <p:cNvSpPr/>
          <p:nvPr/>
        </p:nvSpPr>
        <p:spPr>
          <a:xfrm>
            <a:off x="209181" y="3197054"/>
            <a:ext cx="1549750" cy="1938992"/>
          </a:xfrm>
          <a:prstGeom prst="rect">
            <a:avLst/>
          </a:prstGeom>
        </p:spPr>
        <p:txBody>
          <a:bodyPr wrap="square">
            <a:spAutoFit/>
          </a:bodyPr>
          <a:lstStyle/>
          <a:p>
            <a:pPr algn="ctr"/>
            <a:r>
              <a:rPr lang="en-GB" sz="1200" b="1" i="1" dirty="0" err="1">
                <a:solidFill>
                  <a:prstClr val="black"/>
                </a:solidFill>
                <a:latin typeface="Bookman Old Style" panose="02050604050505020204" pitchFamily="18" charset="0"/>
                <a:ea typeface="Tahoma" panose="020B0604030504040204" pitchFamily="34" charset="0"/>
                <a:cs typeface="Consolas" panose="020B0609020204030204" pitchFamily="49" charset="0"/>
              </a:rPr>
              <a:t>Ozymandias</a:t>
            </a:r>
            <a:r>
              <a:rPr lang="en-GB" sz="1200" b="1" i="1" dirty="0">
                <a:solidFill>
                  <a:prstClr val="black"/>
                </a:solidFill>
                <a:latin typeface="Bookman Old Style" panose="02050604050505020204" pitchFamily="18" charset="0"/>
                <a:ea typeface="Tahoma" panose="020B0604030504040204" pitchFamily="34" charset="0"/>
                <a:cs typeface="Consolas" panose="020B0609020204030204" pitchFamily="49" charset="0"/>
              </a:rPr>
              <a:t>:</a:t>
            </a:r>
            <a:br>
              <a:rPr lang="en-GB" sz="1200" b="1" i="1" dirty="0">
                <a:solidFill>
                  <a:prstClr val="black"/>
                </a:solidFill>
                <a:latin typeface="Bookman Old Style" panose="02050604050505020204" pitchFamily="18" charset="0"/>
                <a:ea typeface="Tahoma" panose="020B0604030504040204" pitchFamily="34" charset="0"/>
                <a:cs typeface="Consolas" panose="020B0609020204030204" pitchFamily="49" charset="0"/>
              </a:rPr>
            </a:br>
            <a:r>
              <a:rPr lang="en-GB" sz="1200" dirty="0" smtClean="0">
                <a:solidFill>
                  <a:prstClr val="black"/>
                </a:solidFill>
                <a:latin typeface="Bookman Old Style" panose="02050604050505020204" pitchFamily="18" charset="0"/>
                <a:ea typeface="Tahoma" panose="020B0604030504040204" pitchFamily="34" charset="0"/>
                <a:cs typeface="Consolas" panose="020B0609020204030204" pitchFamily="49" charset="0"/>
              </a:rPr>
              <a:t>“</a:t>
            </a:r>
            <a:r>
              <a:rPr lang="en-GB" sz="1200" dirty="0"/>
              <a:t>The statue of </a:t>
            </a:r>
            <a:r>
              <a:rPr lang="en-GB" sz="1200" dirty="0" err="1"/>
              <a:t>Ozymandias</a:t>
            </a:r>
            <a:r>
              <a:rPr lang="en-GB" sz="1200" dirty="0"/>
              <a:t> is a sort of symbol of the relatively short life of tyrants and tyrannical regimes, whilst art (like the poem) survives.</a:t>
            </a:r>
          </a:p>
          <a:p>
            <a:pPr algn="ctr"/>
            <a:r>
              <a:rPr lang="en-GB" sz="1200" dirty="0" smtClean="0">
                <a:solidFill>
                  <a:prstClr val="black"/>
                </a:solidFill>
                <a:latin typeface="Bookman Old Style" panose="02050604050505020204" pitchFamily="18" charset="0"/>
                <a:ea typeface="Tahoma" panose="020B0604030504040204" pitchFamily="34" charset="0"/>
                <a:cs typeface="Consolas" panose="020B0609020204030204" pitchFamily="49" charset="0"/>
              </a:rPr>
              <a:t>.”</a:t>
            </a:r>
            <a:endParaRPr lang="en-GB" sz="1200" dirty="0">
              <a:solidFill>
                <a:prstClr val="black"/>
              </a:solidFill>
              <a:latin typeface="Bookman Old Style" panose="02050604050505020204" pitchFamily="18" charset="0"/>
              <a:ea typeface="Tahoma" panose="020B0604030504040204" pitchFamily="34" charset="0"/>
              <a:cs typeface="Consolas" panose="020B0609020204030204" pitchFamily="49" charset="0"/>
            </a:endParaRPr>
          </a:p>
        </p:txBody>
      </p:sp>
      <p:pic>
        <p:nvPicPr>
          <p:cNvPr id="5137" name="Picture 17"/>
          <p:cNvPicPr>
            <a:picLocks noChangeAspect="1" noChangeArrowheads="1"/>
          </p:cNvPicPr>
          <p:nvPr/>
        </p:nvPicPr>
        <p:blipFill rotWithShape="1">
          <a:blip r:embed="rId24">
            <a:extLst>
              <a:ext uri="{28A0092B-C50C-407E-A947-70E740481C1C}">
                <a14:useLocalDpi xmlns:a14="http://schemas.microsoft.com/office/drawing/2010/main" val="0"/>
              </a:ext>
            </a:extLst>
          </a:blip>
          <a:srcRect l="47186" t="35431" r="35128" b="41894"/>
          <a:stretch/>
        </p:blipFill>
        <p:spPr bwMode="auto">
          <a:xfrm>
            <a:off x="7050777" y="271201"/>
            <a:ext cx="1725081" cy="1658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Rectangle 31"/>
          <p:cNvSpPr/>
          <p:nvPr/>
        </p:nvSpPr>
        <p:spPr>
          <a:xfrm>
            <a:off x="6181679" y="1884216"/>
            <a:ext cx="1542032" cy="1569660"/>
          </a:xfrm>
          <a:prstGeom prst="rect">
            <a:avLst/>
          </a:prstGeom>
        </p:spPr>
        <p:txBody>
          <a:bodyPr wrap="square">
            <a:spAutoFit/>
          </a:bodyPr>
          <a:lstStyle/>
          <a:p>
            <a:pPr algn="ctr"/>
            <a:r>
              <a:rPr lang="en-GB" sz="1200" b="1" i="1" dirty="0" err="1">
                <a:solidFill>
                  <a:prstClr val="black"/>
                </a:solidFill>
                <a:latin typeface="Bookman Old Style" panose="02050604050505020204" pitchFamily="18" charset="0"/>
                <a:ea typeface="Tahoma" panose="020B0604030504040204" pitchFamily="34" charset="0"/>
                <a:cs typeface="Consolas" panose="020B0609020204030204" pitchFamily="49" charset="0"/>
              </a:rPr>
              <a:t>Mametz</a:t>
            </a:r>
            <a:r>
              <a:rPr lang="en-GB" sz="1200" b="1" i="1" dirty="0">
                <a:solidFill>
                  <a:prstClr val="black"/>
                </a:solidFill>
                <a:latin typeface="Bookman Old Style" panose="02050604050505020204" pitchFamily="18" charset="0"/>
                <a:ea typeface="Tahoma" panose="020B0604030504040204" pitchFamily="34" charset="0"/>
                <a:cs typeface="Consolas" panose="020B0609020204030204" pitchFamily="49" charset="0"/>
              </a:rPr>
              <a:t> Wood:</a:t>
            </a:r>
            <a:br>
              <a:rPr lang="en-GB" sz="1200" b="1" i="1" dirty="0">
                <a:solidFill>
                  <a:prstClr val="black"/>
                </a:solidFill>
                <a:latin typeface="Bookman Old Style" panose="02050604050505020204" pitchFamily="18" charset="0"/>
                <a:ea typeface="Tahoma" panose="020B0604030504040204" pitchFamily="34" charset="0"/>
                <a:cs typeface="Consolas" panose="020B0609020204030204" pitchFamily="49" charset="0"/>
              </a:rPr>
            </a:br>
            <a:r>
              <a:rPr lang="en-GB" sz="1200" dirty="0" smtClean="0">
                <a:solidFill>
                  <a:prstClr val="black"/>
                </a:solidFill>
                <a:latin typeface="Bookman Old Style" panose="02050604050505020204" pitchFamily="18" charset="0"/>
                <a:ea typeface="Tahoma" panose="020B0604030504040204" pitchFamily="34" charset="0"/>
                <a:cs typeface="Consolas" panose="020B0609020204030204" pitchFamily="49" charset="0"/>
              </a:rPr>
              <a:t>“A lot of WWI was fought in rural/farmland in Northern France. Relics from war can still be found there.”</a:t>
            </a:r>
            <a:endParaRPr lang="en-GB" sz="1200" dirty="0">
              <a:solidFill>
                <a:prstClr val="black"/>
              </a:solidFill>
              <a:latin typeface="Bookman Old Style" panose="02050604050505020204" pitchFamily="18" charset="0"/>
              <a:ea typeface="Tahoma" panose="020B0604030504040204" pitchFamily="34" charset="0"/>
              <a:cs typeface="Consolas" panose="020B0609020204030204" pitchFamily="49" charset="0"/>
            </a:endParaRPr>
          </a:p>
        </p:txBody>
      </p:sp>
    </p:spTree>
    <p:extLst>
      <p:ext uri="{BB962C8B-B14F-4D97-AF65-F5344CB8AC3E}">
        <p14:creationId xmlns:p14="http://schemas.microsoft.com/office/powerpoint/2010/main" val="28572310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748</Words>
  <Application>Microsoft Office PowerPoint</Application>
  <PresentationFormat>On-screen Show (4:3)</PresentationFormat>
  <Paragraphs>134</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Kings College Guildford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Jasmine Mulligan</dc:creator>
  <cp:lastModifiedBy>Jasmine Mulligan</cp:lastModifiedBy>
  <cp:revision>32</cp:revision>
  <dcterms:created xsi:type="dcterms:W3CDTF">2019-11-19T14:28:44Z</dcterms:created>
  <dcterms:modified xsi:type="dcterms:W3CDTF">2019-12-12T14:50:39Z</dcterms:modified>
</cp:coreProperties>
</file>